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70" r:id="rId2"/>
    <p:sldId id="271" r:id="rId3"/>
    <p:sldId id="259" r:id="rId4"/>
    <p:sldId id="263" r:id="rId5"/>
    <p:sldId id="262" r:id="rId6"/>
    <p:sldId id="421" r:id="rId7"/>
    <p:sldId id="422" r:id="rId8"/>
    <p:sldId id="423" r:id="rId9"/>
    <p:sldId id="424" r:id="rId10"/>
    <p:sldId id="425" r:id="rId11"/>
    <p:sldId id="426" r:id="rId12"/>
    <p:sldId id="462" r:id="rId13"/>
    <p:sldId id="286" r:id="rId14"/>
    <p:sldId id="428" r:id="rId15"/>
    <p:sldId id="429" r:id="rId16"/>
    <p:sldId id="430" r:id="rId17"/>
    <p:sldId id="433" r:id="rId18"/>
    <p:sldId id="434" r:id="rId19"/>
    <p:sldId id="435" r:id="rId20"/>
    <p:sldId id="436" r:id="rId21"/>
    <p:sldId id="437" r:id="rId22"/>
    <p:sldId id="438" r:id="rId23"/>
    <p:sldId id="463" r:id="rId24"/>
    <p:sldId id="440" r:id="rId25"/>
    <p:sldId id="441" r:id="rId26"/>
    <p:sldId id="442" r:id="rId27"/>
    <p:sldId id="443"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457" r:id="rId42"/>
    <p:sldId id="458" r:id="rId43"/>
    <p:sldId id="459" r:id="rId44"/>
    <p:sldId id="460" r:id="rId45"/>
    <p:sldId id="461" r:id="rId46"/>
    <p:sldId id="258"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autoAdjust="0"/>
    <p:restoredTop sz="70081" autoAdjust="0"/>
  </p:normalViewPr>
  <p:slideViewPr>
    <p:cSldViewPr snapToGrid="0" snapToObjects="1" showGuides="1">
      <p:cViewPr varScale="1">
        <p:scale>
          <a:sx n="138" d="100"/>
          <a:sy n="138" d="100"/>
        </p:scale>
        <p:origin x="336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7/17/20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7/17/20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57032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269169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a:solidFill>
                  <a:srgbClr val="333333"/>
                </a:solidFill>
                <a:latin typeface="Arial" panose="020B0604020202020204" pitchFamily="34" charset="0"/>
              </a:rPr>
              <a:t>You should get the basic idea — we are using a loop to run 100 iterations of this code, each one of which draws a circle in a random position on the page. The amount of code needed would be the same whether we were drawing 100 circles, 1000, or 10,000. Only one number has to change.</a:t>
            </a:r>
          </a:p>
          <a:p>
            <a:pPr marL="342900" indent="-342900">
              <a:buFont typeface="Arial" panose="020B0604020202020204" pitchFamily="34" charset="0"/>
              <a:buChar char="•"/>
            </a:pPr>
            <a:endParaRPr lang="en-US" dirty="0">
              <a:solidFill>
                <a:srgbClr val="333333"/>
              </a:solidFill>
              <a:latin typeface="Arial" panose="020B0604020202020204" pitchFamily="34" charset="0"/>
            </a:endParaRPr>
          </a:p>
          <a:p>
            <a:pPr marL="342900" indent="-342900">
              <a:buFont typeface="Arial" panose="020B0604020202020204" pitchFamily="34" charset="0"/>
              <a:buChar char="•"/>
            </a:pPr>
            <a:r>
              <a:rPr lang="en-US" dirty="0">
                <a:solidFill>
                  <a:srgbClr val="333333"/>
                </a:solidFill>
                <a:latin typeface="Arial" panose="020B0604020202020204" pitchFamily="34" charset="0"/>
              </a:rPr>
              <a:t>If we weren't using a loop here, we'd have to repeat the following code for every circle we wanted to draw:</a:t>
            </a:r>
            <a:endParaRPr lang="en-US" sz="1600" dirty="0">
              <a:solidFill>
                <a:srgbClr val="333333"/>
              </a:solidFill>
              <a:latin typeface="Arial" panose="020B0604020202020204" pitchFamily="34" charset="0"/>
            </a:endParaRPr>
          </a:p>
          <a:p>
            <a:pPr marL="342900" indent="-342900">
              <a:buFont typeface="Arial" panose="020B0604020202020204" pitchFamily="34" charset="0"/>
              <a:buChar char="•"/>
            </a:pPr>
            <a:endParaRPr lang="en-US" sz="1600" b="0" i="0" kern="1200" dirty="0">
              <a:solidFill>
                <a:srgbClr val="333333"/>
              </a:solidFill>
              <a:effectLst/>
              <a:latin typeface="Arial" panose="020B0604020202020204" pitchFamily="34" charset="0"/>
              <a:ea typeface="+mn-ea"/>
              <a:cs typeface="+mn-cs"/>
            </a:endParaRPr>
          </a:p>
          <a:p>
            <a:pPr marL="342900" indent="-342900">
              <a:buFont typeface="Arial" panose="020B0604020202020204" pitchFamily="34" charset="0"/>
              <a:buChar char="•"/>
            </a:pPr>
            <a:r>
              <a:rPr lang="en-US" sz="1200" b="0" i="0" kern="1200" dirty="0">
                <a:solidFill>
                  <a:schemeClr val="tx1"/>
                </a:solidFill>
                <a:effectLst/>
                <a:latin typeface="+mn-lt"/>
                <a:ea typeface="+mn-ea"/>
                <a:cs typeface="+mn-cs"/>
              </a:rPr>
              <a:t>This would get very boring and difficult to maintain very quickly. Loops really are the best.</a:t>
            </a:r>
          </a:p>
          <a:p>
            <a:br>
              <a:rPr lang="en-US" dirty="0"/>
            </a:br>
            <a:endParaRPr lang="en-US" b="0" i="0" dirty="0">
              <a:solidFill>
                <a:srgbClr val="333333"/>
              </a:solidFill>
              <a:effectLst/>
              <a:latin typeface="Arial" panose="020B0604020202020204" pitchFamily="34" charset="0"/>
            </a:endParaRPr>
          </a:p>
          <a:p>
            <a:pPr algn="l">
              <a:buFont typeface="Arial" panose="020B0604020202020204" pitchFamily="34" charset="0"/>
              <a:buChar char="•"/>
            </a:pP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12</a:t>
            </a:fld>
            <a:endParaRPr lang="en-US"/>
          </a:p>
        </p:txBody>
      </p:sp>
    </p:spTree>
    <p:extLst>
      <p:ext uri="{BB962C8B-B14F-4D97-AF65-F5344CB8AC3E}">
        <p14:creationId xmlns:p14="http://schemas.microsoft.com/office/powerpoint/2010/main" val="84948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2163308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Here we have:</a:t>
            </a:r>
          </a:p>
          <a:p>
            <a:pPr algn="l">
              <a:buFont typeface="+mj-lt"/>
              <a:buAutoNum type="arabicPeriod"/>
            </a:pPr>
            <a:r>
              <a:rPr lang="en-US" b="0" i="0" dirty="0">
                <a:solidFill>
                  <a:srgbClr val="333333"/>
                </a:solidFill>
                <a:effectLst/>
                <a:latin typeface="Arial" panose="020B0604020202020204" pitchFamily="34" charset="0"/>
              </a:rPr>
              <a:t>The keyword for, followed by some parentheses.</a:t>
            </a:r>
          </a:p>
          <a:p>
            <a:pPr algn="l">
              <a:buFont typeface="+mj-lt"/>
              <a:buAutoNum type="arabicPeriod"/>
            </a:pPr>
            <a:r>
              <a:rPr lang="en-US" b="0" i="0" dirty="0">
                <a:solidFill>
                  <a:srgbClr val="333333"/>
                </a:solidFill>
                <a:effectLst/>
                <a:latin typeface="Arial" panose="020B0604020202020204" pitchFamily="34" charset="0"/>
              </a:rPr>
              <a:t>Inside the parentheses we have three items, separated by semi-colons:</a:t>
            </a:r>
          </a:p>
          <a:p>
            <a:pPr marL="742950" lvl="1" indent="-285750" algn="l">
              <a:buFont typeface="+mj-lt"/>
              <a:buAutoNum type="arabicPeriod"/>
            </a:pPr>
            <a:r>
              <a:rPr lang="en-US" b="0" i="0" dirty="0">
                <a:solidFill>
                  <a:srgbClr val="333333"/>
                </a:solidFill>
                <a:effectLst/>
                <a:latin typeface="Arial" panose="020B0604020202020204" pitchFamily="34" charset="0"/>
              </a:rPr>
              <a:t>An </a:t>
            </a:r>
            <a:r>
              <a:rPr lang="en-US" b="1" i="0" dirty="0">
                <a:solidFill>
                  <a:srgbClr val="333333"/>
                </a:solidFill>
                <a:effectLst/>
                <a:latin typeface="Arial" panose="020B0604020202020204" pitchFamily="34" charset="0"/>
              </a:rPr>
              <a:t>initializer</a:t>
            </a:r>
            <a:r>
              <a:rPr lang="en-US" b="0" i="0" dirty="0">
                <a:solidFill>
                  <a:srgbClr val="333333"/>
                </a:solidFill>
                <a:effectLst/>
                <a:latin typeface="Arial" panose="020B0604020202020204" pitchFamily="34" charset="0"/>
              </a:rPr>
              <a:t> — this is usually a variable set to a number, which is incremented to count the number of times the loop has run. It is also sometimes referred to as a </a:t>
            </a:r>
            <a:r>
              <a:rPr lang="en-US" b="1" i="0" dirty="0">
                <a:solidFill>
                  <a:srgbClr val="333333"/>
                </a:solidFill>
                <a:effectLst/>
                <a:latin typeface="Arial" panose="020B0604020202020204" pitchFamily="34" charset="0"/>
              </a:rPr>
              <a:t>counter variable</a:t>
            </a:r>
            <a:r>
              <a:rPr lang="en-US" b="0" i="0" dirty="0">
                <a:solidFill>
                  <a:srgbClr val="333333"/>
                </a:solidFill>
                <a:effectLst/>
                <a:latin typeface="Arial" panose="020B0604020202020204" pitchFamily="34" charset="0"/>
              </a:rPr>
              <a:t>.</a:t>
            </a:r>
          </a:p>
          <a:p>
            <a:pPr marL="742950" lvl="1" indent="-285750" algn="l">
              <a:buFont typeface="+mj-lt"/>
              <a:buAutoNum type="arabicPeriod"/>
            </a:pPr>
            <a:r>
              <a:rPr lang="en-US" b="0" i="0" dirty="0">
                <a:solidFill>
                  <a:srgbClr val="333333"/>
                </a:solidFill>
                <a:effectLst/>
                <a:latin typeface="Arial" panose="020B0604020202020204" pitchFamily="34" charset="0"/>
              </a:rPr>
              <a:t>An </a:t>
            </a:r>
            <a:r>
              <a:rPr lang="en-US" b="1" i="0" dirty="0">
                <a:solidFill>
                  <a:srgbClr val="333333"/>
                </a:solidFill>
                <a:effectLst/>
                <a:latin typeface="Arial" panose="020B0604020202020204" pitchFamily="34" charset="0"/>
              </a:rPr>
              <a:t>exit-condition</a:t>
            </a:r>
            <a:r>
              <a:rPr lang="en-US" b="0" i="0" dirty="0">
                <a:solidFill>
                  <a:srgbClr val="333333"/>
                </a:solidFill>
                <a:effectLst/>
                <a:latin typeface="Arial" panose="020B0604020202020204" pitchFamily="34" charset="0"/>
              </a:rPr>
              <a:t> — as mentioned before, this defines when the loop should stop looping. This is generally an expression featuring a comparison operator, a test to see if the exit condition has been met.</a:t>
            </a:r>
          </a:p>
          <a:p>
            <a:pPr marL="742950" lvl="1" indent="-285750" algn="l">
              <a:buFont typeface="+mj-lt"/>
              <a:buAutoNum type="arabicPeriod"/>
            </a:pPr>
            <a:r>
              <a:rPr lang="en-US" b="0" i="0" dirty="0">
                <a:solidFill>
                  <a:srgbClr val="333333"/>
                </a:solidFill>
                <a:effectLst/>
                <a:latin typeface="Arial" panose="020B0604020202020204" pitchFamily="34" charset="0"/>
              </a:rPr>
              <a:t>A </a:t>
            </a:r>
            <a:r>
              <a:rPr lang="en-US" b="1" i="0" dirty="0">
                <a:solidFill>
                  <a:srgbClr val="333333"/>
                </a:solidFill>
                <a:effectLst/>
                <a:latin typeface="Arial" panose="020B0604020202020204" pitchFamily="34" charset="0"/>
              </a:rPr>
              <a:t>final-expression</a:t>
            </a:r>
            <a:r>
              <a:rPr lang="en-US" b="0" i="0" dirty="0">
                <a:solidFill>
                  <a:srgbClr val="333333"/>
                </a:solidFill>
                <a:effectLst/>
                <a:latin typeface="Arial" panose="020B0604020202020204" pitchFamily="34" charset="0"/>
              </a:rPr>
              <a:t> — this is always evaluated (or run) each time the loop has gone through a full iteration. It usually serves to increment (or in some cases decrement) the counter variable, to bring it closer to the exit condition value.</a:t>
            </a:r>
          </a:p>
          <a:p>
            <a:pPr algn="l">
              <a:buFont typeface="+mj-lt"/>
              <a:buAutoNum type="arabicPeriod"/>
            </a:pPr>
            <a:r>
              <a:rPr lang="en-US" b="0" i="0" dirty="0">
                <a:solidFill>
                  <a:srgbClr val="333333"/>
                </a:solidFill>
                <a:effectLst/>
                <a:latin typeface="Arial" panose="020B0604020202020204" pitchFamily="34" charset="0"/>
              </a:rPr>
              <a:t>Some curly braces that contain a block of code — this code will be run each time the loop iterates.</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2019393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Check Unit 8 – Demo 2:</a:t>
            </a:r>
          </a:p>
          <a:p>
            <a:pPr algn="l"/>
            <a:endParaRPr lang="en-US" sz="1200" b="0" i="0" kern="1200" dirty="0">
              <a:solidFill>
                <a:schemeClr val="tx1"/>
              </a:solidFill>
              <a:effectLst/>
              <a:latin typeface="+mn-lt"/>
              <a:ea typeface="+mn-ea"/>
              <a:cs typeface="+mn-cs"/>
            </a:endParaRPr>
          </a:p>
          <a:p>
            <a:pPr algn="l"/>
            <a:r>
              <a:rPr lang="en-US" b="0" i="0" dirty="0">
                <a:solidFill>
                  <a:srgbClr val="333333"/>
                </a:solidFill>
                <a:effectLst/>
                <a:latin typeface="Arial" panose="020B0604020202020204" pitchFamily="34" charset="0"/>
              </a:rPr>
              <a:t>This shows a loop is used to iterate over the items in an array and do something with each of them — a very common pattern in JavaScript. Here:</a:t>
            </a:r>
          </a:p>
          <a:p>
            <a:pPr algn="l">
              <a:buFont typeface="+mj-lt"/>
              <a:buAutoNum type="arabicPeriod"/>
            </a:pPr>
            <a:r>
              <a:rPr lang="en-US" b="0" i="0" dirty="0">
                <a:solidFill>
                  <a:srgbClr val="333333"/>
                </a:solidFill>
                <a:effectLst/>
                <a:latin typeface="Arial" panose="020B0604020202020204" pitchFamily="34" charset="0"/>
              </a:rPr>
              <a:t>The counter variable (sometimes known as an initializer or an iteration variable),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starts at 0 (let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 0).</a:t>
            </a:r>
          </a:p>
          <a:p>
            <a:pPr algn="l">
              <a:buFont typeface="+mj-lt"/>
              <a:buAutoNum type="arabicPeriod"/>
            </a:pPr>
            <a:r>
              <a:rPr lang="en-US" b="0" i="0" dirty="0">
                <a:solidFill>
                  <a:srgbClr val="333333"/>
                </a:solidFill>
                <a:effectLst/>
                <a:latin typeface="Arial" panose="020B0604020202020204" pitchFamily="34" charset="0"/>
              </a:rPr>
              <a:t>The loop has been told to run until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is no longer smaller than the length of the cats array. This is important — the exit condition shows the condition under which the loop will still run. So in this case, while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&lt; </a:t>
            </a:r>
            <a:r>
              <a:rPr lang="en-US" b="0" i="0" dirty="0" err="1">
                <a:solidFill>
                  <a:srgbClr val="333333"/>
                </a:solidFill>
                <a:effectLst/>
                <a:latin typeface="Arial" panose="020B0604020202020204" pitchFamily="34" charset="0"/>
              </a:rPr>
              <a:t>cats.length</a:t>
            </a:r>
            <a:r>
              <a:rPr lang="en-US" b="0" i="0" dirty="0">
                <a:solidFill>
                  <a:srgbClr val="333333"/>
                </a:solidFill>
                <a:effectLst/>
                <a:latin typeface="Arial" panose="020B0604020202020204" pitchFamily="34" charset="0"/>
              </a:rPr>
              <a:t> is still true, the loop will still run.</a:t>
            </a:r>
          </a:p>
          <a:p>
            <a:pPr algn="l">
              <a:buFont typeface="+mj-lt"/>
              <a:buAutoNum type="arabicPeriod"/>
            </a:pPr>
            <a:r>
              <a:rPr lang="en-US" b="0" i="0" dirty="0">
                <a:solidFill>
                  <a:srgbClr val="333333"/>
                </a:solidFill>
                <a:effectLst/>
                <a:latin typeface="Arial" panose="020B0604020202020204" pitchFamily="34" charset="0"/>
              </a:rPr>
              <a:t>Inside the loop, we concatenate the current loop item (cats[</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 which is cats[whatever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is at the time]) along with a comma and space, onto the end of the info variable. So:</a:t>
            </a:r>
          </a:p>
          <a:p>
            <a:pPr marL="742950" lvl="1" indent="-285750" algn="l">
              <a:buFont typeface="+mj-lt"/>
              <a:buAutoNum type="arabicPeriod"/>
            </a:pPr>
            <a:r>
              <a:rPr lang="en-US" b="0" i="0" dirty="0">
                <a:solidFill>
                  <a:srgbClr val="333333"/>
                </a:solidFill>
                <a:effectLst/>
                <a:latin typeface="Arial" panose="020B0604020202020204" pitchFamily="34" charset="0"/>
              </a:rPr>
              <a:t>During the first run,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 0, therefore cats[0] + ', ' (which is equal to Bill, ) will be concatenated onto info.</a:t>
            </a:r>
          </a:p>
          <a:p>
            <a:pPr marL="742950" lvl="1" indent="-285750" algn="l">
              <a:buFont typeface="+mj-lt"/>
              <a:buAutoNum type="arabicPeriod"/>
            </a:pPr>
            <a:r>
              <a:rPr lang="en-US" b="0" i="0" dirty="0">
                <a:solidFill>
                  <a:srgbClr val="333333"/>
                </a:solidFill>
                <a:effectLst/>
                <a:latin typeface="Arial" panose="020B0604020202020204" pitchFamily="34" charset="0"/>
              </a:rPr>
              <a:t>During the second run,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 1, so cats[1] + ', ' (which is equal to Jeff, ) will be concatenated onto info.</a:t>
            </a:r>
          </a:p>
          <a:p>
            <a:pPr marL="742950" lvl="1" indent="-285750" algn="l">
              <a:buFont typeface="+mj-lt"/>
              <a:buAutoNum type="arabicPeriod"/>
            </a:pPr>
            <a:r>
              <a:rPr lang="en-US" b="0" i="0" dirty="0">
                <a:solidFill>
                  <a:srgbClr val="333333"/>
                </a:solidFill>
                <a:effectLst/>
                <a:latin typeface="Arial" panose="020B0604020202020204" pitchFamily="34" charset="0"/>
              </a:rPr>
              <a:t>And so on. After each time the loop has run, 1 will be added to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then the process will start again.</a:t>
            </a:r>
          </a:p>
          <a:p>
            <a:pPr algn="l">
              <a:buFont typeface="+mj-lt"/>
              <a:buAutoNum type="arabicPeriod"/>
            </a:pPr>
            <a:r>
              <a:rPr lang="en-US" b="0" i="0" dirty="0">
                <a:solidFill>
                  <a:srgbClr val="333333"/>
                </a:solidFill>
                <a:effectLst/>
                <a:latin typeface="Arial" panose="020B0604020202020204" pitchFamily="34" charset="0"/>
              </a:rPr>
              <a:t>When </a:t>
            </a:r>
            <a:r>
              <a:rPr lang="en-US" b="0" i="0" dirty="0" err="1">
                <a:solidFill>
                  <a:srgbClr val="333333"/>
                </a:solidFill>
                <a:effectLst/>
                <a:latin typeface="Arial" panose="020B0604020202020204" pitchFamily="34" charset="0"/>
              </a:rPr>
              <a:t>i</a:t>
            </a:r>
            <a:r>
              <a:rPr lang="en-US" b="0" i="0" dirty="0">
                <a:solidFill>
                  <a:srgbClr val="333333"/>
                </a:solidFill>
                <a:effectLst/>
                <a:latin typeface="Arial" panose="020B0604020202020204" pitchFamily="34" charset="0"/>
              </a:rPr>
              <a:t> becomes equal to </a:t>
            </a:r>
            <a:r>
              <a:rPr lang="en-US" b="0" i="0" dirty="0" err="1">
                <a:solidFill>
                  <a:srgbClr val="333333"/>
                </a:solidFill>
                <a:effectLst/>
                <a:latin typeface="Arial" panose="020B0604020202020204" pitchFamily="34" charset="0"/>
              </a:rPr>
              <a:t>cats.length</a:t>
            </a:r>
            <a:r>
              <a:rPr lang="en-US" b="0" i="0" dirty="0">
                <a:solidFill>
                  <a:srgbClr val="333333"/>
                </a:solidFill>
                <a:effectLst/>
                <a:latin typeface="Arial" panose="020B0604020202020204" pitchFamily="34" charset="0"/>
              </a:rPr>
              <a:t> (in this case, 5), the loop will stop, and the browser will move on to the next bit of code below the loop.</a:t>
            </a:r>
          </a:p>
          <a:p>
            <a:br>
              <a:rPr lang="en-US" b="0" i="0" dirty="0">
                <a:solidFill>
                  <a:srgbClr val="333333"/>
                </a:solidFill>
                <a:effectLst/>
                <a:latin typeface="x-locale-heading-primary"/>
              </a:rPr>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We have made the exit condition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&lt;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not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&lt;=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because computers count from 0, not 1 — we are starting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at 0, and going up to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4 (the index of the last array item).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returns 5, as there are 5 items in the array, but we don't want to get up to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5, as that would return undefined for the last item (there is no array item with an index of 5). So, therefore, we want to go up to 1 less than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&lt;), not the same as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A common mistake with exit conditions is making them use "equal to" (===) rather than say "less than or equal to" (&lt;=). If we wanted to run our loop up to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5, the exit condition would need to be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&lt;=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If we set it to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cats.length</a:t>
            </a:r>
            <a:r>
              <a:rPr lang="en-US" sz="1200" b="0" i="0" kern="1200" dirty="0">
                <a:solidFill>
                  <a:schemeClr val="tx1"/>
                </a:solidFill>
                <a:effectLst/>
                <a:latin typeface="+mn-lt"/>
                <a:ea typeface="+mn-ea"/>
                <a:cs typeface="+mn-cs"/>
              </a:rPr>
              <a:t>, the loop would not run at all because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is not equal to 5 on the first loop iteration, so it would stop immediately.</a:t>
            </a:r>
            <a:br>
              <a:rPr lang="en-US" dirty="0"/>
            </a:br>
            <a:endParaRPr lang="en-US" b="0" i="0" dirty="0">
              <a:solidFill>
                <a:srgbClr val="333333"/>
              </a:solidFill>
              <a:effectLst/>
              <a:latin typeface="x-locale-heading-primary"/>
            </a:endParaRP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3127754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179118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331234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955759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 when a case is met in a switch statement that matches the input expression, the break statement immediately exits the switch statement and moves onto the code after it.</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409537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22</a:t>
            </a:fld>
            <a:endParaRPr lang="en-US"/>
          </a:p>
        </p:txBody>
      </p:sp>
    </p:spTree>
    <p:extLst>
      <p:ext uri="{BB962C8B-B14F-4D97-AF65-F5344CB8AC3E}">
        <p14:creationId xmlns:p14="http://schemas.microsoft.com/office/powerpoint/2010/main" val="2175402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a:t>
            </a:fld>
            <a:endParaRPr lang="en-US"/>
          </a:p>
        </p:txBody>
      </p:sp>
    </p:spTree>
    <p:extLst>
      <p:ext uri="{BB962C8B-B14F-4D97-AF65-F5344CB8AC3E}">
        <p14:creationId xmlns:p14="http://schemas.microsoft.com/office/powerpoint/2010/main" val="318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23</a:t>
            </a:fld>
            <a:endParaRPr lang="en-US"/>
          </a:p>
        </p:txBody>
      </p:sp>
    </p:spTree>
    <p:extLst>
      <p:ext uri="{BB962C8B-B14F-4D97-AF65-F5344CB8AC3E}">
        <p14:creationId xmlns:p14="http://schemas.microsoft.com/office/powerpoint/2010/main" val="3381423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24</a:t>
            </a:fld>
            <a:endParaRPr lang="en-US"/>
          </a:p>
        </p:txBody>
      </p:sp>
    </p:spTree>
    <p:extLst>
      <p:ext uri="{BB962C8B-B14F-4D97-AF65-F5344CB8AC3E}">
        <p14:creationId xmlns:p14="http://schemas.microsoft.com/office/powerpoint/2010/main" val="2933015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333333"/>
                </a:solidFill>
              </a:rPr>
              <a:t>Let's look at another example that takes a number as an input, and returns only the numbers that are squares of integers (whole numbers).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26</a:t>
            </a:fld>
            <a:endParaRPr lang="en-US"/>
          </a:p>
        </p:txBody>
      </p:sp>
    </p:spTree>
    <p:extLst>
      <p:ext uri="{BB962C8B-B14F-4D97-AF65-F5344CB8AC3E}">
        <p14:creationId xmlns:p14="http://schemas.microsoft.com/office/powerpoint/2010/main" val="116581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x-locale-heading-primary"/>
              </a:rPr>
              <a:t>Enter 25 and press button</a:t>
            </a:r>
          </a:p>
        </p:txBody>
      </p:sp>
      <p:sp>
        <p:nvSpPr>
          <p:cNvPr id="4" name="Slide Number Placeholder 3"/>
          <p:cNvSpPr>
            <a:spLocks noGrp="1"/>
          </p:cNvSpPr>
          <p:nvPr>
            <p:ph type="sldNum" sz="quarter" idx="5"/>
          </p:nvPr>
        </p:nvSpPr>
        <p:spPr/>
        <p:txBody>
          <a:bodyPr/>
          <a:lstStyle/>
          <a:p>
            <a:fld id="{2B3067B3-3AE6-DD4A-9E3D-C999AB3971A1}" type="slidenum">
              <a:rPr lang="en-US" smtClean="0"/>
              <a:t>27</a:t>
            </a:fld>
            <a:endParaRPr lang="en-US"/>
          </a:p>
        </p:txBody>
      </p:sp>
    </p:spTree>
    <p:extLst>
      <p:ext uri="{BB962C8B-B14F-4D97-AF65-F5344CB8AC3E}">
        <p14:creationId xmlns:p14="http://schemas.microsoft.com/office/powerpoint/2010/main" val="41632863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28</a:t>
            </a:fld>
            <a:endParaRPr lang="en-US"/>
          </a:p>
        </p:txBody>
      </p:sp>
    </p:spTree>
    <p:extLst>
      <p:ext uri="{BB962C8B-B14F-4D97-AF65-F5344CB8AC3E}">
        <p14:creationId xmlns:p14="http://schemas.microsoft.com/office/powerpoint/2010/main" val="2263046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29</a:t>
            </a:fld>
            <a:endParaRPr lang="en-US"/>
          </a:p>
        </p:txBody>
      </p:sp>
    </p:spTree>
    <p:extLst>
      <p:ext uri="{BB962C8B-B14F-4D97-AF65-F5344CB8AC3E}">
        <p14:creationId xmlns:p14="http://schemas.microsoft.com/office/powerpoint/2010/main" val="1209891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30</a:t>
            </a:fld>
            <a:endParaRPr lang="en-US"/>
          </a:p>
        </p:txBody>
      </p:sp>
    </p:spTree>
    <p:extLst>
      <p:ext uri="{BB962C8B-B14F-4D97-AF65-F5344CB8AC3E}">
        <p14:creationId xmlns:p14="http://schemas.microsoft.com/office/powerpoint/2010/main" val="3648199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31</a:t>
            </a:fld>
            <a:endParaRPr lang="en-US"/>
          </a:p>
        </p:txBody>
      </p:sp>
    </p:spTree>
    <p:extLst>
      <p:ext uri="{BB962C8B-B14F-4D97-AF65-F5344CB8AC3E}">
        <p14:creationId xmlns:p14="http://schemas.microsoft.com/office/powerpoint/2010/main" val="1187219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32</a:t>
            </a:fld>
            <a:endParaRPr lang="en-US"/>
          </a:p>
        </p:txBody>
      </p:sp>
    </p:spTree>
    <p:extLst>
      <p:ext uri="{BB962C8B-B14F-4D97-AF65-F5344CB8AC3E}">
        <p14:creationId xmlns:p14="http://schemas.microsoft.com/office/powerpoint/2010/main" val="3639565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4112974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58444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34</a:t>
            </a:fld>
            <a:endParaRPr lang="en-US"/>
          </a:p>
        </p:txBody>
      </p:sp>
    </p:spTree>
    <p:extLst>
      <p:ext uri="{BB962C8B-B14F-4D97-AF65-F5344CB8AC3E}">
        <p14:creationId xmlns:p14="http://schemas.microsoft.com/office/powerpoint/2010/main" val="3300939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35</a:t>
            </a:fld>
            <a:endParaRPr lang="en-US"/>
          </a:p>
        </p:txBody>
      </p:sp>
    </p:spTree>
    <p:extLst>
      <p:ext uri="{BB962C8B-B14F-4D97-AF65-F5344CB8AC3E}">
        <p14:creationId xmlns:p14="http://schemas.microsoft.com/office/powerpoint/2010/main" val="3108613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36</a:t>
            </a:fld>
            <a:endParaRPr lang="en-US"/>
          </a:p>
        </p:txBody>
      </p:sp>
    </p:spTree>
    <p:extLst>
      <p:ext uri="{BB962C8B-B14F-4D97-AF65-F5344CB8AC3E}">
        <p14:creationId xmlns:p14="http://schemas.microsoft.com/office/powerpoint/2010/main" val="4129575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x-locale-heading-primary"/>
              </a:rPr>
              <a:t>Important</a:t>
            </a:r>
            <a:r>
              <a:rPr lang="en-US" b="0" i="0" dirty="0">
                <a:solidFill>
                  <a:srgbClr val="333333"/>
                </a:solidFill>
                <a:effectLst/>
                <a:latin typeface="x-locale-heading-primary"/>
              </a:rPr>
              <a:t>: With while and do...while — as with all loops — you must make sure that the initializer is incremented or, depending on the case, decremented, so that it eventually reaches the exit condition. If not, the loop will go on forever, and either the browser will force it to stop, or it will crash. This is called an </a:t>
            </a:r>
            <a:r>
              <a:rPr lang="en-US" b="1" i="0" dirty="0">
                <a:solidFill>
                  <a:srgbClr val="333333"/>
                </a:solidFill>
                <a:effectLst/>
                <a:latin typeface="x-locale-heading-primary"/>
              </a:rPr>
              <a:t>infinite loop</a:t>
            </a:r>
            <a:r>
              <a:rPr lang="en-US" b="0" i="0" dirty="0">
                <a:solidFill>
                  <a:srgbClr val="333333"/>
                </a:solidFill>
                <a:effectLst/>
                <a:latin typeface="x-locale-heading-primary"/>
              </a:rPr>
              <a:t>.</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37</a:t>
            </a:fld>
            <a:endParaRPr lang="en-US"/>
          </a:p>
        </p:txBody>
      </p:sp>
    </p:spTree>
    <p:extLst>
      <p:ext uri="{BB962C8B-B14F-4D97-AF65-F5344CB8AC3E}">
        <p14:creationId xmlns:p14="http://schemas.microsoft.com/office/powerpoint/2010/main" val="422637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x-locale-heading-primary"/>
              </a:rPr>
              <a:t>Important</a:t>
            </a:r>
            <a:r>
              <a:rPr lang="en-US" b="0" i="0" dirty="0">
                <a:solidFill>
                  <a:srgbClr val="333333"/>
                </a:solidFill>
                <a:effectLst/>
                <a:latin typeface="x-locale-heading-primary"/>
              </a:rPr>
              <a:t>: With while and do...while — as with all loops — you must make sure that the initializer is incremented or, depending on the case, decremented, so that it eventually reaches the exit condition. If not, the loop will go on forever, and either the browser will force it to stop, or it will crash. This is called an </a:t>
            </a:r>
            <a:r>
              <a:rPr lang="en-US" b="1" i="0" dirty="0">
                <a:solidFill>
                  <a:srgbClr val="333333"/>
                </a:solidFill>
                <a:effectLst/>
                <a:latin typeface="x-locale-heading-primary"/>
              </a:rPr>
              <a:t>infinite loop</a:t>
            </a:r>
            <a:r>
              <a:rPr lang="en-US" b="0" i="0" dirty="0">
                <a:solidFill>
                  <a:srgbClr val="333333"/>
                </a:solidFill>
                <a:effectLst/>
                <a:latin typeface="x-locale-heading-primary"/>
              </a:rPr>
              <a:t>.</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38</a:t>
            </a:fld>
            <a:endParaRPr lang="en-US"/>
          </a:p>
        </p:txBody>
      </p:sp>
    </p:spTree>
    <p:extLst>
      <p:ext uri="{BB962C8B-B14F-4D97-AF65-F5344CB8AC3E}">
        <p14:creationId xmlns:p14="http://schemas.microsoft.com/office/powerpoint/2010/main" val="2665760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39</a:t>
            </a:fld>
            <a:endParaRPr lang="en-US"/>
          </a:p>
        </p:txBody>
      </p:sp>
    </p:spTree>
    <p:extLst>
      <p:ext uri="{BB962C8B-B14F-4D97-AF65-F5344CB8AC3E}">
        <p14:creationId xmlns:p14="http://schemas.microsoft.com/office/powerpoint/2010/main" val="3089726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40</a:t>
            </a:fld>
            <a:endParaRPr lang="en-US"/>
          </a:p>
        </p:txBody>
      </p:sp>
    </p:spTree>
    <p:extLst>
      <p:ext uri="{BB962C8B-B14F-4D97-AF65-F5344CB8AC3E}">
        <p14:creationId xmlns:p14="http://schemas.microsoft.com/office/powerpoint/2010/main" val="4271752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41</a:t>
            </a:fld>
            <a:endParaRPr lang="en-US"/>
          </a:p>
        </p:txBody>
      </p:sp>
    </p:spTree>
    <p:extLst>
      <p:ext uri="{BB962C8B-B14F-4D97-AF65-F5344CB8AC3E}">
        <p14:creationId xmlns:p14="http://schemas.microsoft.com/office/powerpoint/2010/main" val="701199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42</a:t>
            </a:fld>
            <a:endParaRPr lang="en-US"/>
          </a:p>
        </p:txBody>
      </p:sp>
    </p:spTree>
    <p:extLst>
      <p:ext uri="{BB962C8B-B14F-4D97-AF65-F5344CB8AC3E}">
        <p14:creationId xmlns:p14="http://schemas.microsoft.com/office/powerpoint/2010/main" val="4207935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43</a:t>
            </a:fld>
            <a:endParaRPr lang="en-US"/>
          </a:p>
        </p:txBody>
      </p:sp>
    </p:spTree>
    <p:extLst>
      <p:ext uri="{BB962C8B-B14F-4D97-AF65-F5344CB8AC3E}">
        <p14:creationId xmlns:p14="http://schemas.microsoft.com/office/powerpoint/2010/main" val="2239780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5</a:t>
            </a:fld>
            <a:endParaRPr lang="en-US"/>
          </a:p>
        </p:txBody>
      </p:sp>
    </p:spTree>
    <p:extLst>
      <p:ext uri="{BB962C8B-B14F-4D97-AF65-F5344CB8AC3E}">
        <p14:creationId xmlns:p14="http://schemas.microsoft.com/office/powerpoint/2010/main" val="3293174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44</a:t>
            </a:fld>
            <a:endParaRPr lang="en-US"/>
          </a:p>
        </p:txBody>
      </p:sp>
    </p:spTree>
    <p:extLst>
      <p:ext uri="{BB962C8B-B14F-4D97-AF65-F5344CB8AC3E}">
        <p14:creationId xmlns:p14="http://schemas.microsoft.com/office/powerpoint/2010/main" val="2192313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45</a:t>
            </a:fld>
            <a:endParaRPr lang="en-US"/>
          </a:p>
        </p:txBody>
      </p:sp>
    </p:spTree>
    <p:extLst>
      <p:ext uri="{BB962C8B-B14F-4D97-AF65-F5344CB8AC3E}">
        <p14:creationId xmlns:p14="http://schemas.microsoft.com/office/powerpoint/2010/main" val="24508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46</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390582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0100" lvl="1" indent="-342900">
              <a:buFont typeface="+mj-lt"/>
              <a:buAutoNum type="arabicPeriod"/>
            </a:pPr>
            <a:r>
              <a:rPr lang="en-US" dirty="0">
                <a:solidFill>
                  <a:srgbClr val="333333"/>
                </a:solidFill>
                <a:latin typeface="Arial" panose="020B0604020202020204" pitchFamily="34" charset="0"/>
              </a:rPr>
              <a:t>A </a:t>
            </a:r>
            <a:r>
              <a:rPr lang="en-US" b="1" dirty="0">
                <a:solidFill>
                  <a:srgbClr val="333333"/>
                </a:solidFill>
                <a:latin typeface="Arial" panose="020B0604020202020204" pitchFamily="34" charset="0"/>
              </a:rPr>
              <a:t>counter</a:t>
            </a:r>
            <a:r>
              <a:rPr lang="en-US" dirty="0">
                <a:solidFill>
                  <a:srgbClr val="333333"/>
                </a:solidFill>
                <a:latin typeface="Arial" panose="020B0604020202020204" pitchFamily="34" charset="0"/>
              </a:rPr>
              <a:t>, which is initialized with a certain value — this is the starting point of the loop ("Start: I have no food", above).</a:t>
            </a:r>
          </a:p>
          <a:p>
            <a:pPr marL="800100" lvl="1" indent="-342900">
              <a:buFont typeface="+mj-lt"/>
              <a:buAutoNum type="arabicPeriod"/>
            </a:pPr>
            <a:r>
              <a:rPr lang="en-US" dirty="0">
                <a:solidFill>
                  <a:srgbClr val="333333"/>
                </a:solidFill>
                <a:latin typeface="Arial" panose="020B0604020202020204" pitchFamily="34" charset="0"/>
              </a:rPr>
              <a:t>An </a:t>
            </a:r>
            <a:r>
              <a:rPr lang="en-US" b="1" dirty="0">
                <a:solidFill>
                  <a:srgbClr val="333333"/>
                </a:solidFill>
                <a:latin typeface="Arial" panose="020B0604020202020204" pitchFamily="34" charset="0"/>
              </a:rPr>
              <a:t>exit condition</a:t>
            </a:r>
            <a:r>
              <a:rPr lang="en-US" dirty="0">
                <a:solidFill>
                  <a:srgbClr val="333333"/>
                </a:solidFill>
                <a:latin typeface="Arial" panose="020B0604020202020204" pitchFamily="34" charset="0"/>
              </a:rPr>
              <a:t>, which is the criteria under which the loop stops — usually the counter reaching a certain value. This is illustrated by "Have I got enough food?", above. Let's say he needs 10 portions of food to feed his family.</a:t>
            </a:r>
          </a:p>
          <a:p>
            <a:pPr marL="800100" lvl="1" indent="-342900">
              <a:buFont typeface="+mj-lt"/>
              <a:buAutoNum type="arabicPeriod"/>
            </a:pPr>
            <a:r>
              <a:rPr lang="en-US" dirty="0">
                <a:solidFill>
                  <a:srgbClr val="333333"/>
                </a:solidFill>
                <a:latin typeface="Arial" panose="020B0604020202020204" pitchFamily="34" charset="0"/>
              </a:rPr>
              <a:t>An </a:t>
            </a:r>
            <a:r>
              <a:rPr lang="en-US" b="1" dirty="0">
                <a:solidFill>
                  <a:srgbClr val="333333"/>
                </a:solidFill>
                <a:latin typeface="Arial" panose="020B0604020202020204" pitchFamily="34" charset="0"/>
              </a:rPr>
              <a:t>iterator</a:t>
            </a:r>
            <a:r>
              <a:rPr lang="en-US" dirty="0">
                <a:solidFill>
                  <a:srgbClr val="333333"/>
                </a:solidFill>
                <a:latin typeface="Arial" panose="020B0604020202020204" pitchFamily="34" charset="0"/>
              </a:rPr>
              <a:t>, which generally increments the counter by a small amount on each successive loop, until it reaches the exit condition. We haven't explicitly illustrated this above, but we could think about the farmer being able to collect say 2 portions of food per hour. After each hour, the amount of food he has collected is incremented by two, and he checks whether he has enough food. If he has reached 10 portions (the exit condition), he can stop collecting and go home.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126875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So the amount of food needed is set at 10, and the amount the farmer currently has is set at 0. In each iteration of the loop, we check whether the amount of food the farmer has is larger or equal to the amount he needs. If so, we can exit the loop. If not, the farmer spends an hour collecting two portions of food, and the loop runs again.</a:t>
            </a:r>
          </a:p>
        </p:txBody>
      </p:sp>
      <p:sp>
        <p:nvSpPr>
          <p:cNvPr id="4" name="Slide Number Placeholder 3"/>
          <p:cNvSpPr>
            <a:spLocks noGrp="1"/>
          </p:cNvSpPr>
          <p:nvPr>
            <p:ph type="sldNum" sz="quarter" idx="5"/>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248720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solidFill>
                  <a:srgbClr val="333333"/>
                </a:solidFill>
                <a:latin typeface="Arial" panose="020B0604020202020204" pitchFamily="34" charset="0"/>
              </a:rPr>
              <a:t>At this point, you probably understand the high-level concepts behind loops, but you are probably thinking "OK, great, but how does this help me write better JavaScript code?" As we said earlier, </a:t>
            </a:r>
            <a:r>
              <a:rPr lang="en-US" sz="1200" b="1" dirty="0">
                <a:solidFill>
                  <a:srgbClr val="333333"/>
                </a:solidFill>
                <a:latin typeface="Arial" panose="020B0604020202020204" pitchFamily="34" charset="0"/>
              </a:rPr>
              <a:t>loops are all to do with doing the same thing over and over again</a:t>
            </a:r>
            <a:r>
              <a:rPr lang="en-US" sz="1200" dirty="0">
                <a:solidFill>
                  <a:srgbClr val="333333"/>
                </a:solidFill>
                <a:latin typeface="Arial" panose="020B0604020202020204" pitchFamily="34" charset="0"/>
              </a:rPr>
              <a:t>, which is great for </a:t>
            </a:r>
            <a:r>
              <a:rPr lang="en-US" sz="1200" b="1" dirty="0">
                <a:solidFill>
                  <a:srgbClr val="333333"/>
                </a:solidFill>
                <a:latin typeface="Arial" panose="020B0604020202020204" pitchFamily="34" charset="0"/>
              </a:rPr>
              <a:t>rapidly completing repetitive tasks</a:t>
            </a:r>
            <a:r>
              <a:rPr lang="en-US" sz="1200" dirty="0">
                <a:solidFill>
                  <a:srgbClr val="333333"/>
                </a:solidFill>
                <a:latin typeface="Arial" panose="020B0604020202020204" pitchFamily="34" charset="0"/>
              </a:rPr>
              <a:t>.</a:t>
            </a:r>
          </a:p>
          <a:p>
            <a:pPr marL="285750" indent="-285750">
              <a:buFont typeface="Arial" panose="020B0604020202020204" pitchFamily="34" charset="0"/>
              <a:buChar char="•"/>
            </a:pPr>
            <a:r>
              <a:rPr lang="en-US" sz="1200" dirty="0">
                <a:solidFill>
                  <a:srgbClr val="333333"/>
                </a:solidFill>
                <a:latin typeface="Arial" panose="020B0604020202020204" pitchFamily="34" charset="0"/>
              </a:rPr>
              <a:t>Often, the code will be slightly different on each successive iteration of the loop, which means that you can complete a whole load of tasks that are similar but slightly different — if you've got a lot of different calculations to do, you want to do each different one, not the same one over and over again!</a:t>
            </a:r>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612386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Check Unit 08 – Demo 1</a:t>
            </a:r>
          </a:p>
        </p:txBody>
      </p:sp>
      <p:sp>
        <p:nvSpPr>
          <p:cNvPr id="4" name="Slide Number Placeholder 3"/>
          <p:cNvSpPr>
            <a:spLocks noGrp="1"/>
          </p:cNvSpPr>
          <p:nvPr>
            <p:ph type="sldNum" sz="quarter" idx="5"/>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470672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ctr">
              <a:defRPr sz="32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171450" y="2571750"/>
            <a:ext cx="6179344"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7/17/20</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074E-53EC-4432-BF9B-A29996D62E7F}" type="datetime1">
              <a:rPr lang="en-US" smtClean="0"/>
              <a:t>7/17/20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4000" b="1" cap="all"/>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7/17/20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AB3E9-7592-48AC-A218-7AC85EB51A08}" type="datetime1">
              <a:rPr lang="en-US" smtClean="0"/>
              <a:t>7/17/20</a:t>
            </a:fld>
            <a:endParaRPr lang="en-US"/>
          </a:p>
        </p:txBody>
      </p:sp>
      <p:sp>
        <p:nvSpPr>
          <p:cNvPr id="6" name="Footer Placeholder 5"/>
          <p:cNvSpPr>
            <a:spLocks noGrp="1"/>
          </p:cNvSpPr>
          <p:nvPr>
            <p:ph type="ftr" sz="quarter" idx="11"/>
          </p:nvPr>
        </p:nvSpPr>
        <p:spPr/>
        <p:txBody>
          <a:bodyPr/>
          <a:lstStyle/>
          <a:p>
            <a:r>
              <a:rPr lang="en-US"/>
              <a:t>09e-BM/DT/FSOFT - ©FPT SOFTWARE – Fresher Academy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7/17/20</a:t>
            </a:fld>
            <a:endParaRPr lang="en-US"/>
          </a:p>
        </p:txBody>
      </p:sp>
      <p:sp>
        <p:nvSpPr>
          <p:cNvPr id="8" name="Footer Placeholder 7"/>
          <p:cNvSpPr>
            <a:spLocks noGrp="1"/>
          </p:cNvSpPr>
          <p:nvPr>
            <p:ph type="ftr" sz="quarter" idx="11"/>
          </p:nvPr>
        </p:nvSpPr>
        <p:spPr/>
        <p:txBody>
          <a:bodyPr/>
          <a:lstStyle/>
          <a:p>
            <a:r>
              <a:rPr lang="en-US"/>
              <a:t>09e-BM/DT/FSOFT - ©FPT SOFTWARE – Fresher Academy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78E15-6A1B-4F98-93CA-BDA6731742CD}" type="datetime1">
              <a:rPr lang="en-US" smtClean="0"/>
              <a:t>7/17/20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7/17/20</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Web/HTML/Element/canva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fo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brea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eveloper.mozilla.org/en-US/Learn/JavaScript/Building_blocks/conditionals#switch_statement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continu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whil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do...whil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Glossary/pseudoco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JavaScript Essentials</a:t>
            </a:r>
          </a:p>
        </p:txBody>
      </p:sp>
      <p:sp>
        <p:nvSpPr>
          <p:cNvPr id="8" name="Subtitle 7"/>
          <p:cNvSpPr>
            <a:spLocks noGrp="1"/>
          </p:cNvSpPr>
          <p:nvPr>
            <p:ph type="subTitle" idx="1"/>
          </p:nvPr>
        </p:nvSpPr>
        <p:spPr/>
        <p:txBody>
          <a:bodyPr/>
          <a:lstStyle/>
          <a:p>
            <a:r>
              <a:rPr lang="en-US" dirty="0"/>
              <a:t>Loops</a:t>
            </a:r>
          </a:p>
        </p:txBody>
      </p:sp>
      <p:sp>
        <p:nvSpPr>
          <p:cNvPr id="4" name="Date Placeholder 3"/>
          <p:cNvSpPr>
            <a:spLocks noGrp="1"/>
          </p:cNvSpPr>
          <p:nvPr>
            <p:ph type="dt" sz="half" idx="10"/>
          </p:nvPr>
        </p:nvSpPr>
        <p:spPr/>
        <p:txBody>
          <a:bodyPr/>
          <a:lstStyle/>
          <a:p>
            <a:fld id="{1F45074E-53EC-4432-BF9B-A29996D62E7F}" type="datetime1">
              <a:rPr lang="en-US" smtClean="0"/>
              <a:t>7/17/20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1</a:t>
            </a:fld>
            <a:endParaRPr lang="en-US"/>
          </a:p>
        </p:txBody>
      </p:sp>
    </p:spTree>
    <p:extLst>
      <p:ext uri="{BB962C8B-B14F-4D97-AF65-F5344CB8AC3E}">
        <p14:creationId xmlns:p14="http://schemas.microsoft.com/office/powerpoint/2010/main" val="47839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Why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10</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1200329"/>
          </a:xfrm>
          <a:prstGeom prst="rect">
            <a:avLst/>
          </a:prstGeom>
        </p:spPr>
        <p:txBody>
          <a:bodyPr wrap="square">
            <a:spAutoFit/>
          </a:bodyPr>
          <a:lstStyle/>
          <a:p>
            <a:r>
              <a:rPr lang="en-US" sz="2400" dirty="0">
                <a:solidFill>
                  <a:srgbClr val="333333"/>
                </a:solidFill>
                <a:latin typeface="Arial" panose="020B0604020202020204" pitchFamily="34" charset="0"/>
              </a:rPr>
              <a:t>Demo 1: Let's say we wanted to draw 100 random circles on a </a:t>
            </a:r>
            <a:r>
              <a:rPr lang="en-US" sz="2400" dirty="0">
                <a:solidFill>
                  <a:srgbClr val="3D7E9A"/>
                </a:solidFill>
                <a:latin typeface="Arial" panose="020B0604020202020204" pitchFamily="34" charset="0"/>
                <a:hlinkClick r:id="rId3" tooltip="Use the HTML &lt;canvas&gt; element with either the canvas scripting API or the WebGL API to draw graphics and animations.">
                  <a:extLst>
                    <a:ext uri="{A12FA001-AC4F-418D-AE19-62706E023703}">
                      <ahyp:hlinkClr xmlns:ahyp="http://schemas.microsoft.com/office/drawing/2018/hyperlinkcolor" val="tx"/>
                    </a:ext>
                  </a:extLst>
                </a:hlinkClick>
              </a:rPr>
              <a:t>&lt;canvas&gt;</a:t>
            </a:r>
            <a:r>
              <a:rPr lang="en-US" sz="2400" dirty="0">
                <a:solidFill>
                  <a:srgbClr val="333333"/>
                </a:solidFill>
                <a:latin typeface="Arial" panose="020B0604020202020204" pitchFamily="34" charset="0"/>
              </a:rPr>
              <a:t> element (press the </a:t>
            </a:r>
            <a:r>
              <a:rPr lang="en-US" sz="2400" b="1" i="1" dirty="0">
                <a:solidFill>
                  <a:srgbClr val="333333"/>
                </a:solidFill>
                <a:latin typeface="Arial" panose="020B0604020202020204" pitchFamily="34" charset="0"/>
              </a:rPr>
              <a:t>Update</a:t>
            </a:r>
            <a:r>
              <a:rPr lang="en-US" sz="2400" dirty="0">
                <a:solidFill>
                  <a:srgbClr val="333333"/>
                </a:solidFill>
                <a:latin typeface="Arial" panose="020B0604020202020204" pitchFamily="34" charset="0"/>
              </a:rPr>
              <a:t> button to run the example again and again to see different random sets)</a:t>
            </a:r>
          </a:p>
        </p:txBody>
      </p:sp>
      <p:pic>
        <p:nvPicPr>
          <p:cNvPr id="8" name="Picture 7">
            <a:extLst>
              <a:ext uri="{FF2B5EF4-FFF2-40B4-BE49-F238E27FC236}">
                <a16:creationId xmlns:a16="http://schemas.microsoft.com/office/drawing/2014/main" id="{B800BADA-C4DF-9F4A-9195-6A9902A042E7}"/>
              </a:ext>
            </a:extLst>
          </p:cNvPr>
          <p:cNvPicPr>
            <a:picLocks noChangeAspect="1"/>
          </p:cNvPicPr>
          <p:nvPr/>
        </p:nvPicPr>
        <p:blipFill>
          <a:blip r:embed="rId4"/>
          <a:stretch>
            <a:fillRect/>
          </a:stretch>
        </p:blipFill>
        <p:spPr>
          <a:xfrm>
            <a:off x="2673373" y="2030623"/>
            <a:ext cx="3832970" cy="2736640"/>
          </a:xfrm>
          <a:prstGeom prst="rect">
            <a:avLst/>
          </a:prstGeom>
        </p:spPr>
      </p:pic>
    </p:spTree>
    <p:extLst>
      <p:ext uri="{BB962C8B-B14F-4D97-AF65-F5344CB8AC3E}">
        <p14:creationId xmlns:p14="http://schemas.microsoft.com/office/powerpoint/2010/main" val="4015393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Why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11</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830997"/>
          </a:xfrm>
          <a:prstGeom prst="rect">
            <a:avLst/>
          </a:prstGeom>
        </p:spPr>
        <p:txBody>
          <a:bodyPr wrap="square">
            <a:spAutoFit/>
          </a:bodyPr>
          <a:lstStyle/>
          <a:p>
            <a:br>
              <a:rPr lang="en-US" sz="2400" dirty="0"/>
            </a:br>
            <a:endParaRPr lang="en-US" sz="2400" dirty="0">
              <a:solidFill>
                <a:srgbClr val="333333"/>
              </a:solidFill>
              <a:latin typeface="Arial" panose="020B0604020202020204" pitchFamily="34" charset="0"/>
            </a:endParaRPr>
          </a:p>
        </p:txBody>
      </p:sp>
      <p:pic>
        <p:nvPicPr>
          <p:cNvPr id="9" name="Picture 8">
            <a:extLst>
              <a:ext uri="{FF2B5EF4-FFF2-40B4-BE49-F238E27FC236}">
                <a16:creationId xmlns:a16="http://schemas.microsoft.com/office/drawing/2014/main" id="{0638070A-7D8C-C746-B6B8-2683758ACBF2}"/>
              </a:ext>
            </a:extLst>
          </p:cNvPr>
          <p:cNvPicPr>
            <a:picLocks noChangeAspect="1"/>
          </p:cNvPicPr>
          <p:nvPr/>
        </p:nvPicPr>
        <p:blipFill>
          <a:blip r:embed="rId3"/>
          <a:stretch>
            <a:fillRect/>
          </a:stretch>
        </p:blipFill>
        <p:spPr>
          <a:xfrm>
            <a:off x="475058" y="1552295"/>
            <a:ext cx="8229600" cy="2174966"/>
          </a:xfrm>
          <a:prstGeom prst="rect">
            <a:avLst/>
          </a:prstGeom>
          <a:ln>
            <a:solidFill>
              <a:schemeClr val="accent1"/>
            </a:solidFill>
          </a:ln>
        </p:spPr>
      </p:pic>
    </p:spTree>
    <p:extLst>
      <p:ext uri="{BB962C8B-B14F-4D97-AF65-F5344CB8AC3E}">
        <p14:creationId xmlns:p14="http://schemas.microsoft.com/office/powerpoint/2010/main" val="264988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Why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12</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830997"/>
          </a:xfrm>
          <a:prstGeom prst="rect">
            <a:avLst/>
          </a:prstGeom>
        </p:spPr>
        <p:txBody>
          <a:bodyPr wrap="square">
            <a:spAutoFit/>
          </a:bodyPr>
          <a:lstStyle/>
          <a:p>
            <a:br>
              <a:rPr lang="en-US" sz="2400" dirty="0"/>
            </a:br>
            <a:endParaRPr lang="en-US" sz="2400" dirty="0">
              <a:solidFill>
                <a:srgbClr val="333333"/>
              </a:solidFill>
              <a:latin typeface="Arial" panose="020B0604020202020204" pitchFamily="34" charset="0"/>
            </a:endParaRPr>
          </a:p>
        </p:txBody>
      </p:sp>
      <p:pic>
        <p:nvPicPr>
          <p:cNvPr id="6" name="Picture 5">
            <a:extLst>
              <a:ext uri="{FF2B5EF4-FFF2-40B4-BE49-F238E27FC236}">
                <a16:creationId xmlns:a16="http://schemas.microsoft.com/office/drawing/2014/main" id="{C5785744-CF8A-FB4E-9006-1DD35426BE39}"/>
              </a:ext>
            </a:extLst>
          </p:cNvPr>
          <p:cNvPicPr>
            <a:picLocks noChangeAspect="1"/>
          </p:cNvPicPr>
          <p:nvPr/>
        </p:nvPicPr>
        <p:blipFill>
          <a:blip r:embed="rId3"/>
          <a:stretch>
            <a:fillRect/>
          </a:stretch>
        </p:blipFill>
        <p:spPr>
          <a:xfrm>
            <a:off x="495281" y="1016000"/>
            <a:ext cx="8189154" cy="3438540"/>
          </a:xfrm>
          <a:prstGeom prst="rect">
            <a:avLst/>
          </a:prstGeom>
        </p:spPr>
      </p:pic>
    </p:spTree>
    <p:extLst>
      <p:ext uri="{BB962C8B-B14F-4D97-AF65-F5344CB8AC3E}">
        <p14:creationId xmlns:p14="http://schemas.microsoft.com/office/powerpoint/2010/main" val="3202543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Overview –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r>
              <a:rPr lang="en-US" dirty="0"/>
              <a:t>Loops are all to do with doing the same thing over and over again (which is termed </a:t>
            </a:r>
            <a:r>
              <a:rPr lang="en-US" b="1" dirty="0"/>
              <a:t>iteration </a:t>
            </a:r>
            <a:r>
              <a:rPr lang="en-US" dirty="0"/>
              <a:t>in programming speak)</a:t>
            </a:r>
          </a:p>
          <a:p>
            <a:r>
              <a:rPr lang="en-US" dirty="0"/>
              <a:t>Loops are essentials for rapidly completing repetitive tasks</a:t>
            </a:r>
          </a:p>
          <a:p>
            <a:r>
              <a:rPr lang="en-US" dirty="0"/>
              <a:t>Every time you do a same tasks over and over think about loops</a:t>
            </a:r>
          </a:p>
          <a:p>
            <a:r>
              <a:rPr lang="en-US" dirty="0"/>
              <a:t>Remember the mind of Programmer: </a:t>
            </a:r>
            <a:r>
              <a:rPr lang="en-US" b="1" dirty="0"/>
              <a:t>Don’t repeat – be lazy</a:t>
            </a:r>
            <a:endParaRPr lang="en-US" altLang="en-US" sz="2400" dirty="0">
              <a:latin typeface="Arial" panose="020B0604020202020204" pitchFamily="34" charset="0"/>
              <a:cs typeface="Arial" panose="020B0604020202020204" pitchFamily="34" charset="0"/>
            </a:endParaRPr>
          </a:p>
          <a:p>
            <a:pPr algn="just"/>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13</a:t>
            </a:fld>
            <a:endParaRPr lang="en-US"/>
          </a:p>
        </p:txBody>
      </p:sp>
    </p:spTree>
    <p:extLst>
      <p:ext uri="{BB962C8B-B14F-4D97-AF65-F5344CB8AC3E}">
        <p14:creationId xmlns:p14="http://schemas.microsoft.com/office/powerpoint/2010/main" val="3056016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Famous for loop</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2</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14</a:t>
            </a:fld>
            <a:endParaRPr lang="en-US"/>
          </a:p>
        </p:txBody>
      </p:sp>
    </p:spTree>
    <p:extLst>
      <p:ext uri="{BB962C8B-B14F-4D97-AF65-F5344CB8AC3E}">
        <p14:creationId xmlns:p14="http://schemas.microsoft.com/office/powerpoint/2010/main" val="3549314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Famous for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Let's start exploring some specific loop constructs. The first, which you'll use most of the time, is the </a:t>
            </a:r>
            <a:r>
              <a:rPr lang="en-US" sz="2000" dirty="0">
                <a:solidFill>
                  <a:srgbClr val="3D7E9A"/>
                </a:solidFill>
                <a:hlinkClick r:id="rId3">
                  <a:extLst>
                    <a:ext uri="{A12FA001-AC4F-418D-AE19-62706E023703}">
                      <ahyp:hlinkClr xmlns:ahyp="http://schemas.microsoft.com/office/drawing/2018/hyperlinkcolor" val="tx"/>
                    </a:ext>
                  </a:extLst>
                </a:hlinkClick>
              </a:rPr>
              <a:t>for</a:t>
            </a:r>
            <a:r>
              <a:rPr lang="en-US" sz="2000" dirty="0">
                <a:solidFill>
                  <a:srgbClr val="333333"/>
                </a:solidFill>
              </a:rPr>
              <a:t> loop — this has the following syntax:</a:t>
            </a:r>
          </a:p>
          <a:p>
            <a:pPr marL="0" indent="0">
              <a:buNone/>
            </a:pPr>
            <a:endParaRPr lang="en-US" altLang="en-US" sz="2000" dirty="0"/>
          </a:p>
        </p:txBody>
      </p:sp>
      <p:pic>
        <p:nvPicPr>
          <p:cNvPr id="9" name="Picture 8">
            <a:extLst>
              <a:ext uri="{FF2B5EF4-FFF2-40B4-BE49-F238E27FC236}">
                <a16:creationId xmlns:a16="http://schemas.microsoft.com/office/drawing/2014/main" id="{DC412960-A274-B346-90F4-FF2C34E84893}"/>
              </a:ext>
            </a:extLst>
          </p:cNvPr>
          <p:cNvPicPr>
            <a:picLocks noChangeAspect="1"/>
          </p:cNvPicPr>
          <p:nvPr/>
        </p:nvPicPr>
        <p:blipFill>
          <a:blip r:embed="rId4"/>
          <a:stretch>
            <a:fillRect/>
          </a:stretch>
        </p:blipFill>
        <p:spPr>
          <a:xfrm>
            <a:off x="716358" y="1947664"/>
            <a:ext cx="7747000" cy="1549400"/>
          </a:xfrm>
          <a:prstGeom prst="rect">
            <a:avLst/>
          </a:prstGeom>
        </p:spPr>
      </p:pic>
    </p:spTree>
    <p:extLst>
      <p:ext uri="{BB962C8B-B14F-4D97-AF65-F5344CB8AC3E}">
        <p14:creationId xmlns:p14="http://schemas.microsoft.com/office/powerpoint/2010/main" val="256650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Famous for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Demo 2: print out cat names using </a:t>
            </a:r>
            <a:r>
              <a:rPr lang="en-US" b="1" dirty="0"/>
              <a:t>for</a:t>
            </a:r>
            <a:r>
              <a:rPr lang="en-US" dirty="0"/>
              <a:t> loop</a:t>
            </a:r>
          </a:p>
        </p:txBody>
      </p:sp>
      <p:pic>
        <p:nvPicPr>
          <p:cNvPr id="9" name="Picture 8">
            <a:extLst>
              <a:ext uri="{FF2B5EF4-FFF2-40B4-BE49-F238E27FC236}">
                <a16:creationId xmlns:a16="http://schemas.microsoft.com/office/drawing/2014/main" id="{79157855-CB71-8143-8916-9DAE771156FA}"/>
              </a:ext>
            </a:extLst>
          </p:cNvPr>
          <p:cNvPicPr>
            <a:picLocks noChangeAspect="1"/>
          </p:cNvPicPr>
          <p:nvPr/>
        </p:nvPicPr>
        <p:blipFill>
          <a:blip r:embed="rId3"/>
          <a:stretch>
            <a:fillRect/>
          </a:stretch>
        </p:blipFill>
        <p:spPr>
          <a:xfrm>
            <a:off x="1295400" y="2127250"/>
            <a:ext cx="6553200" cy="889000"/>
          </a:xfrm>
          <a:prstGeom prst="rect">
            <a:avLst/>
          </a:prstGeom>
          <a:ln>
            <a:solidFill>
              <a:schemeClr val="accent1"/>
            </a:solidFill>
          </a:ln>
        </p:spPr>
      </p:pic>
    </p:spTree>
    <p:extLst>
      <p:ext uri="{BB962C8B-B14F-4D97-AF65-F5344CB8AC3E}">
        <p14:creationId xmlns:p14="http://schemas.microsoft.com/office/powerpoint/2010/main" val="4278392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Famous for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One small problem we are left with is that the final output sentence isn't very well-formed</a:t>
            </a:r>
          </a:p>
          <a:p>
            <a:r>
              <a:rPr lang="en-US" sz="2000" dirty="0"/>
              <a:t>Ideally, we want to change the concatenation on the final loop iteration so that we haven't got a comma on the end of the sentence</a:t>
            </a:r>
          </a:p>
        </p:txBody>
      </p:sp>
      <p:pic>
        <p:nvPicPr>
          <p:cNvPr id="7" name="Picture 6">
            <a:extLst>
              <a:ext uri="{FF2B5EF4-FFF2-40B4-BE49-F238E27FC236}">
                <a16:creationId xmlns:a16="http://schemas.microsoft.com/office/drawing/2014/main" id="{E6903E12-D39F-D149-B80B-609BA231E2DE}"/>
              </a:ext>
            </a:extLst>
          </p:cNvPr>
          <p:cNvPicPr>
            <a:picLocks noChangeAspect="1"/>
          </p:cNvPicPr>
          <p:nvPr/>
        </p:nvPicPr>
        <p:blipFill>
          <a:blip r:embed="rId3"/>
          <a:stretch>
            <a:fillRect/>
          </a:stretch>
        </p:blipFill>
        <p:spPr>
          <a:xfrm>
            <a:off x="2318163" y="2241063"/>
            <a:ext cx="4543390" cy="2526200"/>
          </a:xfrm>
          <a:prstGeom prst="rect">
            <a:avLst/>
          </a:prstGeom>
          <a:ln>
            <a:solidFill>
              <a:schemeClr val="accent1"/>
            </a:solidFill>
          </a:ln>
        </p:spPr>
      </p:pic>
    </p:spTree>
    <p:extLst>
      <p:ext uri="{BB962C8B-B14F-4D97-AF65-F5344CB8AC3E}">
        <p14:creationId xmlns:p14="http://schemas.microsoft.com/office/powerpoint/2010/main" val="245447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Famous for loop - Important</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1800" b="1" dirty="0">
                <a:solidFill>
                  <a:srgbClr val="FF0000"/>
                </a:solidFill>
              </a:rPr>
              <a:t>Attention: </a:t>
            </a:r>
            <a:r>
              <a:rPr lang="en-US" sz="1800" b="1" dirty="0"/>
              <a:t>m</a:t>
            </a:r>
            <a:r>
              <a:rPr lang="en-US" sz="1800" dirty="0"/>
              <a:t>ake sure that the initializer is </a:t>
            </a:r>
            <a:r>
              <a:rPr lang="en-US" sz="1800" dirty="0">
                <a:solidFill>
                  <a:srgbClr val="FF0000"/>
                </a:solidFill>
              </a:rPr>
              <a:t>incremented</a:t>
            </a:r>
            <a:r>
              <a:rPr lang="en-US" sz="1800" dirty="0"/>
              <a:t> or, depending on the case, </a:t>
            </a:r>
            <a:r>
              <a:rPr lang="en-US" sz="1800" dirty="0">
                <a:solidFill>
                  <a:srgbClr val="FF0000"/>
                </a:solidFill>
              </a:rPr>
              <a:t>decremented</a:t>
            </a:r>
            <a:r>
              <a:rPr lang="en-US" sz="1800" dirty="0"/>
              <a:t>, so that it eventually reaches the exit condition.</a:t>
            </a:r>
          </a:p>
          <a:p>
            <a:r>
              <a:rPr lang="en-US" sz="1800" dirty="0"/>
              <a:t>If not, the loop will go on forever, and either the browser will force it to stop, or it will crash. This is called an </a:t>
            </a:r>
            <a:r>
              <a:rPr lang="en-US" sz="1800" b="1" dirty="0"/>
              <a:t>infinite loop</a:t>
            </a:r>
            <a:endParaRPr lang="en-US" sz="1800" dirty="0"/>
          </a:p>
        </p:txBody>
      </p:sp>
      <p:pic>
        <p:nvPicPr>
          <p:cNvPr id="7" name="Picture 6">
            <a:extLst>
              <a:ext uri="{FF2B5EF4-FFF2-40B4-BE49-F238E27FC236}">
                <a16:creationId xmlns:a16="http://schemas.microsoft.com/office/drawing/2014/main" id="{0B59D6A8-A3D2-5D4D-8FAB-C72572E21EBB}"/>
              </a:ext>
            </a:extLst>
          </p:cNvPr>
          <p:cNvPicPr>
            <a:picLocks noChangeAspect="1"/>
          </p:cNvPicPr>
          <p:nvPr/>
        </p:nvPicPr>
        <p:blipFill>
          <a:blip r:embed="rId3"/>
          <a:stretch>
            <a:fillRect/>
          </a:stretch>
        </p:blipFill>
        <p:spPr>
          <a:xfrm>
            <a:off x="1549113" y="2195913"/>
            <a:ext cx="6081489" cy="2398710"/>
          </a:xfrm>
          <a:prstGeom prst="rect">
            <a:avLst/>
          </a:prstGeom>
        </p:spPr>
      </p:pic>
    </p:spTree>
    <p:extLst>
      <p:ext uri="{BB962C8B-B14F-4D97-AF65-F5344CB8AC3E}">
        <p14:creationId xmlns:p14="http://schemas.microsoft.com/office/powerpoint/2010/main" val="307484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Famous for loop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Syntax for for loop is: for (initializer; exit-condition; final-expression) { // code to run }</a:t>
            </a:r>
          </a:p>
          <a:p>
            <a:r>
              <a:rPr lang="en-US" sz="2000" dirty="0"/>
              <a:t>For loop is commonly used when you know exactly the number of iteration for example loop every item of an array (n iteration where n is the length of the array)</a:t>
            </a:r>
          </a:p>
          <a:p>
            <a:r>
              <a:rPr lang="en-US" sz="2000" dirty="0"/>
              <a:t>Remember Computer starts a 0 so last item when you loop an array is n – 1 (where n is the length of the array)</a:t>
            </a:r>
          </a:p>
          <a:p>
            <a:r>
              <a:rPr lang="en-US" sz="2000" dirty="0"/>
              <a:t>Take care of the loop condition or you will get an </a:t>
            </a:r>
            <a:r>
              <a:rPr lang="en-US" sz="2000" b="1" dirty="0"/>
              <a:t>Infinite loops </a:t>
            </a:r>
            <a:r>
              <a:rPr lang="en-US" sz="2000" dirty="0"/>
              <a:t>(which is very bad)</a:t>
            </a:r>
          </a:p>
          <a:p>
            <a:pPr marL="0" indent="0">
              <a:buNone/>
            </a:pPr>
            <a:endParaRPr lang="en-US" sz="2000" dirty="0"/>
          </a:p>
        </p:txBody>
      </p:sp>
    </p:spTree>
    <p:extLst>
      <p:ext uri="{BB962C8B-B14F-4D97-AF65-F5344CB8AC3E}">
        <p14:creationId xmlns:p14="http://schemas.microsoft.com/office/powerpoint/2010/main" val="1727638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3A9B-4311-1942-ACB8-0AAE96A606F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A38A6896-78E5-EB47-8B1F-92735C91CDBD}"/>
              </a:ext>
            </a:extLst>
          </p:cNvPr>
          <p:cNvSpPr>
            <a:spLocks noGrp="1"/>
          </p:cNvSpPr>
          <p:nvPr>
            <p:ph idx="1"/>
          </p:nvPr>
        </p:nvSpPr>
        <p:spPr>
          <a:xfrm>
            <a:off x="278605" y="850106"/>
            <a:ext cx="8622507" cy="3744517"/>
          </a:xfrm>
        </p:spPr>
        <p:txBody>
          <a:bodyPr/>
          <a:lstStyle/>
          <a:p>
            <a:pPr marL="457200" indent="-457200">
              <a:buFont typeface="+mj-lt"/>
              <a:buAutoNum type="arabicPeriod"/>
            </a:pPr>
            <a:r>
              <a:rPr lang="en-US" dirty="0"/>
              <a:t>Overview</a:t>
            </a:r>
          </a:p>
          <a:p>
            <a:pPr marL="457200" indent="-457200">
              <a:buFont typeface="+mj-lt"/>
              <a:buAutoNum type="arabicPeriod"/>
            </a:pPr>
            <a:r>
              <a:rPr lang="en-US" dirty="0"/>
              <a:t>Famous for loop</a:t>
            </a:r>
          </a:p>
          <a:p>
            <a:pPr marL="457200" indent="-457200">
              <a:buFont typeface="+mj-lt"/>
              <a:buAutoNum type="arabicPeriod"/>
            </a:pPr>
            <a:r>
              <a:rPr lang="en-US" dirty="0"/>
              <a:t>Break the loops</a:t>
            </a:r>
          </a:p>
          <a:p>
            <a:pPr marL="457200" indent="-457200">
              <a:buFont typeface="+mj-lt"/>
              <a:buAutoNum type="arabicPeriod"/>
            </a:pPr>
            <a:r>
              <a:rPr lang="en-US" dirty="0"/>
              <a:t>Skip iterations with continue</a:t>
            </a:r>
          </a:p>
          <a:p>
            <a:pPr marL="457200" indent="-457200">
              <a:buFont typeface="+mj-lt"/>
              <a:buAutoNum type="arabicPeriod"/>
            </a:pPr>
            <a:r>
              <a:rPr lang="en-US" dirty="0"/>
              <a:t>while and do…while</a:t>
            </a:r>
          </a:p>
          <a:p>
            <a:pPr marL="457200" indent="-457200">
              <a:buFont typeface="+mj-lt"/>
              <a:buAutoNum type="arabicPeriod"/>
            </a:pPr>
            <a:r>
              <a:rPr lang="vi-VN" dirty="0">
                <a:solidFill>
                  <a:schemeClr val="tx1">
                    <a:lumMod val="95000"/>
                    <a:lumOff val="5000"/>
                  </a:schemeClr>
                </a:solidFill>
                <a:latin typeface="Arial" charset="0"/>
                <a:cs typeface="Arial" charset="0"/>
              </a:rPr>
              <a:t>Which loop should i use?</a:t>
            </a:r>
            <a:endParaRPr lang="en-US" dirty="0"/>
          </a:p>
          <a:p>
            <a:pPr marL="457200" indent="-457200">
              <a:buFont typeface="+mj-lt"/>
              <a:buAutoNum type="arabicPeriod"/>
            </a:pPr>
            <a:r>
              <a:rPr lang="en-US" dirty="0"/>
              <a:t>Q&amp;A</a:t>
            </a:r>
          </a:p>
          <a:p>
            <a:pPr marL="457200" indent="-457200">
              <a:buFont typeface="+mj-lt"/>
              <a:buAutoNum type="arabicPeriod"/>
            </a:pPr>
            <a:endParaRPr lang="en-US" dirty="0"/>
          </a:p>
          <a:p>
            <a:endParaRPr lang="en-US" dirty="0"/>
          </a:p>
        </p:txBody>
      </p:sp>
      <p:sp>
        <p:nvSpPr>
          <p:cNvPr id="4" name="Date Placeholder 3">
            <a:extLst>
              <a:ext uri="{FF2B5EF4-FFF2-40B4-BE49-F238E27FC236}">
                <a16:creationId xmlns:a16="http://schemas.microsoft.com/office/drawing/2014/main" id="{76C6622B-1770-A146-9DBF-36D31AB53BB5}"/>
              </a:ext>
            </a:extLst>
          </p:cNvPr>
          <p:cNvSpPr>
            <a:spLocks noGrp="1"/>
          </p:cNvSpPr>
          <p:nvPr>
            <p:ph type="dt" sz="half" idx="10"/>
          </p:nvPr>
        </p:nvSpPr>
        <p:spPr/>
        <p:txBody>
          <a:bodyPr/>
          <a:lstStyle/>
          <a:p>
            <a:fld id="{1F45074E-53EC-4432-BF9B-A29996D62E7F}" type="datetime1">
              <a:rPr lang="en-US" smtClean="0"/>
              <a:t>7/17/20</a:t>
            </a:fld>
            <a:endParaRPr lang="en-US"/>
          </a:p>
        </p:txBody>
      </p:sp>
      <p:sp>
        <p:nvSpPr>
          <p:cNvPr id="5" name="Footer Placeholder 4">
            <a:extLst>
              <a:ext uri="{FF2B5EF4-FFF2-40B4-BE49-F238E27FC236}">
                <a16:creationId xmlns:a16="http://schemas.microsoft.com/office/drawing/2014/main" id="{DC33AA82-EEA7-C747-876C-C92400FB5D64}"/>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075FDB35-72A2-FA43-BB45-9FBF4C153D99}"/>
              </a:ext>
            </a:extLst>
          </p:cNvPr>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366746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Break the loops</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3</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20</a:t>
            </a:fld>
            <a:endParaRPr lang="en-US"/>
          </a:p>
        </p:txBody>
      </p:sp>
    </p:spTree>
    <p:extLst>
      <p:ext uri="{BB962C8B-B14F-4D97-AF65-F5344CB8AC3E}">
        <p14:creationId xmlns:p14="http://schemas.microsoft.com/office/powerpoint/2010/main" val="3537771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Break the loops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If you want to exit a loop before all the iterations have been completed, you can use the </a:t>
            </a:r>
            <a:r>
              <a:rPr lang="en-US" dirty="0">
                <a:solidFill>
                  <a:srgbClr val="3D7E9A"/>
                </a:solidFill>
                <a:hlinkClick r:id="rId3">
                  <a:extLst>
                    <a:ext uri="{A12FA001-AC4F-418D-AE19-62706E023703}">
                      <ahyp:hlinkClr xmlns:ahyp="http://schemas.microsoft.com/office/drawing/2018/hyperlinkcolor" val="tx"/>
                    </a:ext>
                  </a:extLst>
                </a:hlinkClick>
              </a:rPr>
              <a:t>break</a:t>
            </a:r>
            <a:r>
              <a:rPr lang="en-US" dirty="0">
                <a:solidFill>
                  <a:srgbClr val="333333"/>
                </a:solidFill>
              </a:rPr>
              <a:t> statement. </a:t>
            </a:r>
          </a:p>
          <a:p>
            <a:r>
              <a:rPr lang="en-US" dirty="0">
                <a:solidFill>
                  <a:srgbClr val="333333"/>
                </a:solidFill>
              </a:rPr>
              <a:t>We already met this in the previous article when we looked at </a:t>
            </a:r>
            <a:r>
              <a:rPr lang="en-US" dirty="0">
                <a:solidFill>
                  <a:srgbClr val="3D7E9A"/>
                </a:solidFill>
                <a:hlinkClick r:id="rId4">
                  <a:extLst>
                    <a:ext uri="{A12FA001-AC4F-418D-AE19-62706E023703}">
                      <ahyp:hlinkClr xmlns:ahyp="http://schemas.microsoft.com/office/drawing/2018/hyperlinkcolor" val="tx"/>
                    </a:ext>
                  </a:extLst>
                </a:hlinkClick>
              </a:rPr>
              <a:t>switch statements</a:t>
            </a:r>
            <a:r>
              <a:rPr lang="en-US" dirty="0">
                <a:solidFill>
                  <a:srgbClr val="333333"/>
                </a:solidFill>
              </a:rPr>
              <a:t> </a:t>
            </a:r>
          </a:p>
          <a:p>
            <a:r>
              <a:rPr lang="en-US" dirty="0"/>
              <a:t>It's the same with loops — a break statement will immediately exit the loop and make the browser move on to any code that follows it.</a:t>
            </a:r>
          </a:p>
        </p:txBody>
      </p:sp>
    </p:spTree>
    <p:extLst>
      <p:ext uri="{BB962C8B-B14F-4D97-AF65-F5344CB8AC3E}">
        <p14:creationId xmlns:p14="http://schemas.microsoft.com/office/powerpoint/2010/main" val="2297274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Break the loops - Example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Demo 3: Contact search</a:t>
            </a:r>
          </a:p>
        </p:txBody>
      </p:sp>
      <p:pic>
        <p:nvPicPr>
          <p:cNvPr id="7" name="Picture 6">
            <a:extLst>
              <a:ext uri="{FF2B5EF4-FFF2-40B4-BE49-F238E27FC236}">
                <a16:creationId xmlns:a16="http://schemas.microsoft.com/office/drawing/2014/main" id="{38B6BAC7-3575-7E44-9DE2-CA9D0A963000}"/>
              </a:ext>
            </a:extLst>
          </p:cNvPr>
          <p:cNvPicPr>
            <a:picLocks noChangeAspect="1"/>
          </p:cNvPicPr>
          <p:nvPr/>
        </p:nvPicPr>
        <p:blipFill>
          <a:blip r:embed="rId3"/>
          <a:stretch>
            <a:fillRect/>
          </a:stretch>
        </p:blipFill>
        <p:spPr>
          <a:xfrm>
            <a:off x="939800" y="1928614"/>
            <a:ext cx="7289800" cy="1587500"/>
          </a:xfrm>
          <a:prstGeom prst="rect">
            <a:avLst/>
          </a:prstGeom>
          <a:ln>
            <a:solidFill>
              <a:schemeClr val="accent1"/>
            </a:solidFill>
          </a:ln>
        </p:spPr>
      </p:pic>
    </p:spTree>
    <p:extLst>
      <p:ext uri="{BB962C8B-B14F-4D97-AF65-F5344CB8AC3E}">
        <p14:creationId xmlns:p14="http://schemas.microsoft.com/office/powerpoint/2010/main" val="134321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Break the loops – Practice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Practice 1: Use break to loop the 1</a:t>
            </a:r>
            <a:r>
              <a:rPr lang="en-US" baseline="30000" dirty="0"/>
              <a:t>st</a:t>
            </a:r>
            <a:r>
              <a:rPr lang="en-US" dirty="0"/>
              <a:t> half of an array ?</a:t>
            </a:r>
          </a:p>
        </p:txBody>
      </p:sp>
    </p:spTree>
    <p:extLst>
      <p:ext uri="{BB962C8B-B14F-4D97-AF65-F5344CB8AC3E}">
        <p14:creationId xmlns:p14="http://schemas.microsoft.com/office/powerpoint/2010/main" val="2108157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Break the loops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A break statement will immediately exit the loop and make the browser move on to any code that follows it.</a:t>
            </a:r>
          </a:p>
          <a:p>
            <a:r>
              <a:rPr lang="en-US" dirty="0"/>
              <a:t>Use break when you want to loop a partition of the iterations for example: loop first half of an array</a:t>
            </a:r>
          </a:p>
          <a:p>
            <a:r>
              <a:rPr lang="en-US" dirty="0"/>
              <a:t>Use </a:t>
            </a:r>
            <a:r>
              <a:rPr lang="en-US" b="1" dirty="0"/>
              <a:t>break</a:t>
            </a:r>
            <a:r>
              <a:rPr lang="en-US" dirty="0"/>
              <a:t> outside of loops does not make sense</a:t>
            </a:r>
          </a:p>
        </p:txBody>
      </p:sp>
    </p:spTree>
    <p:extLst>
      <p:ext uri="{BB962C8B-B14F-4D97-AF65-F5344CB8AC3E}">
        <p14:creationId xmlns:p14="http://schemas.microsoft.com/office/powerpoint/2010/main" val="491269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Skip iterations with continue</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4</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25</a:t>
            </a:fld>
            <a:endParaRPr lang="en-US"/>
          </a:p>
        </p:txBody>
      </p:sp>
    </p:spTree>
    <p:extLst>
      <p:ext uri="{BB962C8B-B14F-4D97-AF65-F5344CB8AC3E}">
        <p14:creationId xmlns:p14="http://schemas.microsoft.com/office/powerpoint/2010/main" val="2721609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Skip iterations with continue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The </a:t>
            </a:r>
            <a:r>
              <a:rPr lang="en-US" dirty="0">
                <a:solidFill>
                  <a:srgbClr val="3D7E9A"/>
                </a:solidFill>
                <a:hlinkClick r:id="rId3">
                  <a:extLst>
                    <a:ext uri="{A12FA001-AC4F-418D-AE19-62706E023703}">
                      <ahyp:hlinkClr xmlns:ahyp="http://schemas.microsoft.com/office/drawing/2018/hyperlinkcolor" val="tx"/>
                    </a:ext>
                  </a:extLst>
                </a:hlinkClick>
              </a:rPr>
              <a:t>continue</a:t>
            </a:r>
            <a:r>
              <a:rPr lang="en-US" dirty="0">
                <a:solidFill>
                  <a:srgbClr val="333333"/>
                </a:solidFill>
              </a:rPr>
              <a:t> statement works in a similar manner to break, but instead of </a:t>
            </a:r>
            <a:r>
              <a:rPr lang="en-US" b="1" dirty="0">
                <a:solidFill>
                  <a:srgbClr val="333333"/>
                </a:solidFill>
              </a:rPr>
              <a:t>breaking </a:t>
            </a:r>
            <a:r>
              <a:rPr lang="en-US" dirty="0">
                <a:solidFill>
                  <a:srgbClr val="333333"/>
                </a:solidFill>
              </a:rPr>
              <a:t>out of the loop entirely, it </a:t>
            </a:r>
            <a:r>
              <a:rPr lang="en-US" b="1" dirty="0">
                <a:solidFill>
                  <a:srgbClr val="333333"/>
                </a:solidFill>
              </a:rPr>
              <a:t>skips</a:t>
            </a:r>
            <a:r>
              <a:rPr lang="en-US" dirty="0">
                <a:solidFill>
                  <a:srgbClr val="333333"/>
                </a:solidFill>
              </a:rPr>
              <a:t> current iteration and to the next iteration of the loop. </a:t>
            </a:r>
          </a:p>
        </p:txBody>
      </p:sp>
    </p:spTree>
    <p:extLst>
      <p:ext uri="{BB962C8B-B14F-4D97-AF65-F5344CB8AC3E}">
        <p14:creationId xmlns:p14="http://schemas.microsoft.com/office/powerpoint/2010/main" val="3414857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Skip iterations with continue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Demo 4: print all square root of a given number</a:t>
            </a:r>
          </a:p>
          <a:p>
            <a:pPr marL="0" indent="0">
              <a:buNone/>
            </a:pPr>
            <a:endParaRPr lang="en-US" dirty="0"/>
          </a:p>
        </p:txBody>
      </p:sp>
      <p:pic>
        <p:nvPicPr>
          <p:cNvPr id="7" name="Picture 6">
            <a:extLst>
              <a:ext uri="{FF2B5EF4-FFF2-40B4-BE49-F238E27FC236}">
                <a16:creationId xmlns:a16="http://schemas.microsoft.com/office/drawing/2014/main" id="{D77108B6-34B7-F34C-96C9-0ED657638684}"/>
              </a:ext>
            </a:extLst>
          </p:cNvPr>
          <p:cNvPicPr>
            <a:picLocks noChangeAspect="1"/>
          </p:cNvPicPr>
          <p:nvPr/>
        </p:nvPicPr>
        <p:blipFill>
          <a:blip r:embed="rId3"/>
          <a:stretch>
            <a:fillRect/>
          </a:stretch>
        </p:blipFill>
        <p:spPr>
          <a:xfrm>
            <a:off x="602058" y="1858818"/>
            <a:ext cx="7975600" cy="1333500"/>
          </a:xfrm>
          <a:prstGeom prst="rect">
            <a:avLst/>
          </a:prstGeom>
          <a:ln>
            <a:solidFill>
              <a:schemeClr val="accent1"/>
            </a:solidFill>
          </a:ln>
        </p:spPr>
      </p:pic>
    </p:spTree>
    <p:extLst>
      <p:ext uri="{BB962C8B-B14F-4D97-AF65-F5344CB8AC3E}">
        <p14:creationId xmlns:p14="http://schemas.microsoft.com/office/powerpoint/2010/main" val="3261772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Skip iterations with continue - Summary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To skips to the next iteration of the loop use </a:t>
            </a:r>
            <a:r>
              <a:rPr lang="en-US" b="1" dirty="0">
                <a:solidFill>
                  <a:srgbClr val="333333"/>
                </a:solidFill>
              </a:rPr>
              <a:t>continue</a:t>
            </a:r>
          </a:p>
          <a:p>
            <a:r>
              <a:rPr lang="en-US" dirty="0">
                <a:solidFill>
                  <a:srgbClr val="333333"/>
                </a:solidFill>
              </a:rPr>
              <a:t>continue is commonly used with conditionals statement such as if…else</a:t>
            </a:r>
          </a:p>
          <a:p>
            <a:r>
              <a:rPr lang="en-US" dirty="0">
                <a:solidFill>
                  <a:srgbClr val="333333"/>
                </a:solidFill>
              </a:rPr>
              <a:t>Use </a:t>
            </a:r>
            <a:r>
              <a:rPr lang="en-US" b="1" dirty="0">
                <a:solidFill>
                  <a:srgbClr val="333333"/>
                </a:solidFill>
              </a:rPr>
              <a:t>continue</a:t>
            </a:r>
            <a:r>
              <a:rPr lang="en-US" dirty="0">
                <a:solidFill>
                  <a:srgbClr val="333333"/>
                </a:solidFill>
              </a:rPr>
              <a:t> outside of loop makes no sense</a:t>
            </a:r>
            <a:endParaRPr lang="en-US" dirty="0"/>
          </a:p>
          <a:p>
            <a:pPr marL="0" indent="0">
              <a:buNone/>
            </a:pPr>
            <a:endParaRPr lang="en-US" dirty="0"/>
          </a:p>
        </p:txBody>
      </p:sp>
    </p:spTree>
    <p:extLst>
      <p:ext uri="{BB962C8B-B14F-4D97-AF65-F5344CB8AC3E}">
        <p14:creationId xmlns:p14="http://schemas.microsoft.com/office/powerpoint/2010/main" val="966643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while and do…while</a:t>
            </a:r>
          </a:p>
        </p:txBody>
      </p:sp>
      <p:sp>
        <p:nvSpPr>
          <p:cNvPr id="6" name="Title 1"/>
          <p:cNvSpPr>
            <a:spLocks noGrp="1"/>
          </p:cNvSpPr>
          <p:nvPr>
            <p:ph type="body" idx="1"/>
          </p:nvPr>
        </p:nvSpPr>
        <p:spPr/>
        <p:txBody>
          <a:bodyPr/>
          <a:lstStyle/>
          <a:p>
            <a:pPr>
              <a:defRPr/>
            </a:pPr>
            <a:r>
              <a:rPr lang="en-GB" dirty="0">
                <a:latin typeface="Arial" charset="0"/>
                <a:cs typeface="Arial" charset="0"/>
              </a:rPr>
              <a:t>Section 5</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29</a:t>
            </a:fld>
            <a:endParaRPr lang="en-US"/>
          </a:p>
        </p:txBody>
      </p:sp>
    </p:spTree>
    <p:extLst>
      <p:ext uri="{BB962C8B-B14F-4D97-AF65-F5344CB8AC3E}">
        <p14:creationId xmlns:p14="http://schemas.microsoft.com/office/powerpoint/2010/main" val="3538550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latin typeface="Arial" panose="020B0604020202020204" pitchFamily="34" charset="0"/>
                <a:cs typeface="Arial" panose="020B0604020202020204" pitchFamily="34" charset="0"/>
              </a:rPr>
              <a:t>Lesson</a:t>
            </a: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O</a:t>
            </a:r>
            <a:r>
              <a:rPr lang="vi-VN" altLang="en-US" sz="2400" dirty="0">
                <a:latin typeface="Arial" panose="020B0604020202020204" pitchFamily="34" charset="0"/>
                <a:cs typeface="Arial" panose="020B0604020202020204" pitchFamily="34" charset="0"/>
              </a:rPr>
              <a:t>bjectives</a:t>
            </a:r>
            <a:endParaRPr lang="en-US" sz="2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altLang="en-US" sz="2000" dirty="0"/>
              <a:t>Understand the importance of loops in Programming</a:t>
            </a:r>
          </a:p>
          <a:p>
            <a:r>
              <a:rPr lang="en-US" altLang="en-US" sz="2000" dirty="0"/>
              <a:t>Able to use loops in JavaScript to complete repetitive tasks</a:t>
            </a:r>
          </a:p>
          <a:p>
            <a:r>
              <a:rPr lang="en-US" altLang="en-US" sz="2000" dirty="0"/>
              <a:t>Understand the difference of for, while and do…while loop</a:t>
            </a:r>
          </a:p>
          <a:p>
            <a:r>
              <a:rPr lang="en-US" altLang="en-US" sz="2000" dirty="0"/>
              <a:t>Know when to use for loop and when to use while and do…while loop</a:t>
            </a:r>
          </a:p>
        </p:txBody>
      </p:sp>
      <p:sp>
        <p:nvSpPr>
          <p:cNvPr id="4" name="Date Placeholder 3"/>
          <p:cNvSpPr>
            <a:spLocks noGrp="1"/>
          </p:cNvSpPr>
          <p:nvPr>
            <p:ph type="dt" sz="half" idx="10"/>
          </p:nvPr>
        </p:nvSpPr>
        <p:spPr/>
        <p:txBody>
          <a:bodyPr/>
          <a:lstStyle/>
          <a:p>
            <a:fld id="{6D833602-3032-40E0-910C-A05081070B9D}" type="datetime1">
              <a:rPr lang="en-US" smtClean="0"/>
              <a:t>7/17/20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68382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for is not the only type of loop available in JavaScript. </a:t>
            </a:r>
          </a:p>
          <a:p>
            <a:r>
              <a:rPr lang="en-US" dirty="0">
                <a:solidFill>
                  <a:srgbClr val="333333"/>
                </a:solidFill>
              </a:rPr>
              <a:t>There are actually many others and, while you don't need to understand all of these now, it is worth having a look at the structure of a couple of others so that you can recognize the same features at work in a slightly different way.</a:t>
            </a:r>
            <a:br>
              <a:rPr lang="en-US" dirty="0"/>
            </a:br>
            <a:endParaRPr lang="en-US" dirty="0">
              <a:solidFill>
                <a:srgbClr val="333333"/>
              </a:solidFill>
            </a:endParaRPr>
          </a:p>
        </p:txBody>
      </p:sp>
    </p:spTree>
    <p:extLst>
      <p:ext uri="{BB962C8B-B14F-4D97-AF65-F5344CB8AC3E}">
        <p14:creationId xmlns:p14="http://schemas.microsoft.com/office/powerpoint/2010/main" val="15624618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First, let's have a look at the </a:t>
            </a:r>
            <a:r>
              <a:rPr lang="en-US" dirty="0">
                <a:solidFill>
                  <a:srgbClr val="3D7E9A"/>
                </a:solidFill>
                <a:hlinkClick r:id="rId3">
                  <a:extLst>
                    <a:ext uri="{A12FA001-AC4F-418D-AE19-62706E023703}">
                      <ahyp:hlinkClr xmlns:ahyp="http://schemas.microsoft.com/office/drawing/2018/hyperlinkcolor" val="tx"/>
                    </a:ext>
                  </a:extLst>
                </a:hlinkClick>
              </a:rPr>
              <a:t>while</a:t>
            </a:r>
            <a:r>
              <a:rPr lang="en-US" dirty="0">
                <a:solidFill>
                  <a:srgbClr val="333333"/>
                </a:solidFill>
              </a:rPr>
              <a:t> loop. This loop's syntax looks like so:</a:t>
            </a:r>
          </a:p>
          <a:p>
            <a:pPr marL="0" indent="0">
              <a:buNone/>
            </a:pPr>
            <a:br>
              <a:rPr lang="en-US" dirty="0"/>
            </a:br>
            <a:endParaRPr lang="en-US" dirty="0">
              <a:solidFill>
                <a:srgbClr val="333333"/>
              </a:solidFill>
            </a:endParaRPr>
          </a:p>
        </p:txBody>
      </p:sp>
      <p:pic>
        <p:nvPicPr>
          <p:cNvPr id="6" name="Picture 5">
            <a:extLst>
              <a:ext uri="{FF2B5EF4-FFF2-40B4-BE49-F238E27FC236}">
                <a16:creationId xmlns:a16="http://schemas.microsoft.com/office/drawing/2014/main" id="{EC956018-49F6-E748-8E5C-0F5624A4B9B0}"/>
              </a:ext>
            </a:extLst>
          </p:cNvPr>
          <p:cNvPicPr>
            <a:picLocks noChangeAspect="1"/>
          </p:cNvPicPr>
          <p:nvPr/>
        </p:nvPicPr>
        <p:blipFill>
          <a:blip r:embed="rId4"/>
          <a:stretch>
            <a:fillRect/>
          </a:stretch>
        </p:blipFill>
        <p:spPr>
          <a:xfrm>
            <a:off x="1980008" y="1933232"/>
            <a:ext cx="5219700" cy="2298700"/>
          </a:xfrm>
          <a:prstGeom prst="rect">
            <a:avLst/>
          </a:prstGeom>
        </p:spPr>
      </p:pic>
    </p:spTree>
    <p:extLst>
      <p:ext uri="{BB962C8B-B14F-4D97-AF65-F5344CB8AC3E}">
        <p14:creationId xmlns:p14="http://schemas.microsoft.com/office/powerpoint/2010/main" val="1009104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This works in a very similar way to the </a:t>
            </a:r>
            <a:r>
              <a:rPr lang="en-US" b="1" dirty="0">
                <a:solidFill>
                  <a:srgbClr val="333333"/>
                </a:solidFill>
              </a:rPr>
              <a:t>for</a:t>
            </a:r>
            <a:r>
              <a:rPr lang="en-US" dirty="0">
                <a:solidFill>
                  <a:srgbClr val="333333"/>
                </a:solidFill>
              </a:rPr>
              <a:t> loop</a:t>
            </a:r>
          </a:p>
          <a:p>
            <a:r>
              <a:rPr lang="en-US" dirty="0">
                <a:solidFill>
                  <a:srgbClr val="333333"/>
                </a:solidFill>
              </a:rPr>
              <a:t>Except that:</a:t>
            </a:r>
          </a:p>
          <a:p>
            <a:pPr marL="857250" lvl="1" indent="-457200">
              <a:buFont typeface="+mj-lt"/>
              <a:buAutoNum type="arabicPeriod"/>
            </a:pPr>
            <a:r>
              <a:rPr lang="en-US" dirty="0">
                <a:solidFill>
                  <a:srgbClr val="333333"/>
                </a:solidFill>
              </a:rPr>
              <a:t>the </a:t>
            </a:r>
            <a:r>
              <a:rPr lang="en-US" b="1" dirty="0">
                <a:solidFill>
                  <a:srgbClr val="333333"/>
                </a:solidFill>
              </a:rPr>
              <a:t>initializer</a:t>
            </a:r>
            <a:r>
              <a:rPr lang="en-US" dirty="0">
                <a:solidFill>
                  <a:srgbClr val="333333"/>
                </a:solidFill>
              </a:rPr>
              <a:t> variable is set before the loop, and the </a:t>
            </a:r>
            <a:r>
              <a:rPr lang="en-US" b="1" dirty="0">
                <a:solidFill>
                  <a:srgbClr val="333333"/>
                </a:solidFill>
              </a:rPr>
              <a:t>final-expression</a:t>
            </a:r>
            <a:r>
              <a:rPr lang="en-US" dirty="0">
                <a:solidFill>
                  <a:srgbClr val="333333"/>
                </a:solidFill>
              </a:rPr>
              <a:t> is included inside the loop after the code to run</a:t>
            </a:r>
          </a:p>
          <a:p>
            <a:pPr marL="857250" lvl="1" indent="-457200">
              <a:buFont typeface="+mj-lt"/>
              <a:buAutoNum type="arabicPeriod"/>
            </a:pPr>
            <a:r>
              <a:rPr lang="en-US" dirty="0">
                <a:solidFill>
                  <a:srgbClr val="333333"/>
                </a:solidFill>
              </a:rPr>
              <a:t>The </a:t>
            </a:r>
            <a:r>
              <a:rPr lang="en-US" b="1" dirty="0">
                <a:solidFill>
                  <a:srgbClr val="333333"/>
                </a:solidFill>
              </a:rPr>
              <a:t>exit-condition </a:t>
            </a:r>
            <a:r>
              <a:rPr lang="en-US" dirty="0">
                <a:solidFill>
                  <a:srgbClr val="333333"/>
                </a:solidFill>
              </a:rPr>
              <a:t>is included inside the parentheses, which are preceded by the </a:t>
            </a:r>
            <a:r>
              <a:rPr lang="en-US" b="1" dirty="0">
                <a:solidFill>
                  <a:srgbClr val="333333"/>
                </a:solidFill>
              </a:rPr>
              <a:t>while</a:t>
            </a:r>
            <a:r>
              <a:rPr lang="en-US" dirty="0">
                <a:solidFill>
                  <a:srgbClr val="333333"/>
                </a:solidFill>
              </a:rPr>
              <a:t> keyword rather than </a:t>
            </a:r>
            <a:r>
              <a:rPr lang="en-US" b="1" dirty="0">
                <a:solidFill>
                  <a:srgbClr val="333333"/>
                </a:solidFill>
              </a:rPr>
              <a:t>for</a:t>
            </a:r>
            <a:r>
              <a:rPr lang="en-US" dirty="0">
                <a:solidFill>
                  <a:srgbClr val="333333"/>
                </a:solidFill>
              </a:rPr>
              <a:t>.</a:t>
            </a:r>
            <a:br>
              <a:rPr lang="en-US" dirty="0"/>
            </a:br>
            <a:endParaRPr lang="en-US" dirty="0">
              <a:solidFill>
                <a:srgbClr val="333333"/>
              </a:solidFill>
            </a:endParaRPr>
          </a:p>
        </p:txBody>
      </p:sp>
    </p:spTree>
    <p:extLst>
      <p:ext uri="{BB962C8B-B14F-4D97-AF65-F5344CB8AC3E}">
        <p14:creationId xmlns:p14="http://schemas.microsoft.com/office/powerpoint/2010/main" val="3338547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The same </a:t>
            </a:r>
            <a:r>
              <a:rPr lang="en-US" b="1" dirty="0">
                <a:solidFill>
                  <a:srgbClr val="333333"/>
                </a:solidFill>
              </a:rPr>
              <a:t>three items </a:t>
            </a:r>
            <a:r>
              <a:rPr lang="en-US" dirty="0">
                <a:solidFill>
                  <a:srgbClr val="333333"/>
                </a:solidFill>
              </a:rPr>
              <a:t>are still present, and they are still defined in the same order as they are in the </a:t>
            </a:r>
            <a:r>
              <a:rPr lang="en-US" b="1" dirty="0">
                <a:solidFill>
                  <a:srgbClr val="333333"/>
                </a:solidFill>
              </a:rPr>
              <a:t>for</a:t>
            </a:r>
            <a:r>
              <a:rPr lang="en-US" dirty="0">
                <a:solidFill>
                  <a:srgbClr val="333333"/>
                </a:solidFill>
              </a:rPr>
              <a:t> loop</a:t>
            </a:r>
          </a:p>
          <a:p>
            <a:r>
              <a:rPr lang="en-US" dirty="0">
                <a:solidFill>
                  <a:srgbClr val="333333"/>
                </a:solidFill>
              </a:rPr>
              <a:t>You still have to have an </a:t>
            </a:r>
            <a:r>
              <a:rPr lang="en-US" b="1" dirty="0">
                <a:solidFill>
                  <a:srgbClr val="333333"/>
                </a:solidFill>
              </a:rPr>
              <a:t>initializer</a:t>
            </a:r>
            <a:r>
              <a:rPr lang="en-US" dirty="0">
                <a:solidFill>
                  <a:srgbClr val="333333"/>
                </a:solidFill>
              </a:rPr>
              <a:t> defined before you can check whether it has reached the </a:t>
            </a:r>
            <a:r>
              <a:rPr lang="en-US" b="1" dirty="0">
                <a:solidFill>
                  <a:srgbClr val="333333"/>
                </a:solidFill>
              </a:rPr>
              <a:t>exit-condition</a:t>
            </a:r>
            <a:r>
              <a:rPr lang="en-US" dirty="0">
                <a:solidFill>
                  <a:srgbClr val="333333"/>
                </a:solidFill>
              </a:rPr>
              <a:t>; </a:t>
            </a:r>
          </a:p>
          <a:p>
            <a:r>
              <a:rPr lang="en-US" dirty="0">
                <a:solidFill>
                  <a:srgbClr val="333333"/>
                </a:solidFill>
              </a:rPr>
              <a:t>The </a:t>
            </a:r>
            <a:r>
              <a:rPr lang="en-US" b="1" dirty="0">
                <a:solidFill>
                  <a:srgbClr val="333333"/>
                </a:solidFill>
              </a:rPr>
              <a:t>final-condition </a:t>
            </a:r>
            <a:r>
              <a:rPr lang="en-US" dirty="0">
                <a:solidFill>
                  <a:srgbClr val="333333"/>
                </a:solidFill>
              </a:rPr>
              <a:t>is then run after the code inside the </a:t>
            </a:r>
            <a:r>
              <a:rPr lang="en-US" b="1" dirty="0">
                <a:solidFill>
                  <a:srgbClr val="333333"/>
                </a:solidFill>
              </a:rPr>
              <a:t>while</a:t>
            </a:r>
            <a:r>
              <a:rPr lang="en-US" dirty="0">
                <a:solidFill>
                  <a:srgbClr val="333333"/>
                </a:solidFill>
              </a:rPr>
              <a:t> loop.</a:t>
            </a:r>
            <a:br>
              <a:rPr lang="en-US" dirty="0"/>
            </a:br>
            <a:endParaRPr lang="en-US" dirty="0">
              <a:solidFill>
                <a:srgbClr val="333333"/>
              </a:solidFill>
            </a:endParaRPr>
          </a:p>
        </p:txBody>
      </p:sp>
    </p:spTree>
    <p:extLst>
      <p:ext uri="{BB962C8B-B14F-4D97-AF65-F5344CB8AC3E}">
        <p14:creationId xmlns:p14="http://schemas.microsoft.com/office/powerpoint/2010/main" val="1337916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Demo 5: Let's have a look again at our cats list example, but rewritten to use a while loop:</a:t>
            </a:r>
          </a:p>
          <a:p>
            <a:pPr marL="0" indent="0">
              <a:buNone/>
            </a:pPr>
            <a:br>
              <a:rPr lang="en-US" dirty="0"/>
            </a:br>
            <a:endParaRPr lang="en-US" dirty="0">
              <a:solidFill>
                <a:srgbClr val="333333"/>
              </a:solidFill>
            </a:endParaRPr>
          </a:p>
        </p:txBody>
      </p:sp>
      <p:pic>
        <p:nvPicPr>
          <p:cNvPr id="7" name="Picture 6">
            <a:extLst>
              <a:ext uri="{FF2B5EF4-FFF2-40B4-BE49-F238E27FC236}">
                <a16:creationId xmlns:a16="http://schemas.microsoft.com/office/drawing/2014/main" id="{B23822E3-532A-6D40-8161-4929D11FFE91}"/>
              </a:ext>
            </a:extLst>
          </p:cNvPr>
          <p:cNvPicPr>
            <a:picLocks noChangeAspect="1"/>
          </p:cNvPicPr>
          <p:nvPr/>
        </p:nvPicPr>
        <p:blipFill>
          <a:blip r:embed="rId3"/>
          <a:stretch>
            <a:fillRect/>
          </a:stretch>
        </p:blipFill>
        <p:spPr>
          <a:xfrm>
            <a:off x="2769140" y="1831881"/>
            <a:ext cx="3641436" cy="2762742"/>
          </a:xfrm>
          <a:prstGeom prst="rect">
            <a:avLst/>
          </a:prstGeom>
          <a:ln>
            <a:solidFill>
              <a:schemeClr val="accent1"/>
            </a:solidFill>
          </a:ln>
        </p:spPr>
      </p:pic>
    </p:spTree>
    <p:extLst>
      <p:ext uri="{BB962C8B-B14F-4D97-AF65-F5344CB8AC3E}">
        <p14:creationId xmlns:p14="http://schemas.microsoft.com/office/powerpoint/2010/main" val="322961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The </a:t>
            </a:r>
            <a:r>
              <a:rPr lang="en-US" dirty="0">
                <a:solidFill>
                  <a:srgbClr val="3D7E9A"/>
                </a:solidFill>
                <a:hlinkClick r:id="rId3">
                  <a:extLst>
                    <a:ext uri="{A12FA001-AC4F-418D-AE19-62706E023703}">
                      <ahyp:hlinkClr xmlns:ahyp="http://schemas.microsoft.com/office/drawing/2018/hyperlinkcolor" val="tx"/>
                    </a:ext>
                  </a:extLst>
                </a:hlinkClick>
              </a:rPr>
              <a:t>do...while</a:t>
            </a:r>
            <a:r>
              <a:rPr lang="en-US" dirty="0">
                <a:solidFill>
                  <a:srgbClr val="333333"/>
                </a:solidFill>
              </a:rPr>
              <a:t> loop is very similar, but provides a variation on the while structure:</a:t>
            </a:r>
          </a:p>
          <a:p>
            <a:pPr marL="0" indent="0">
              <a:buNone/>
            </a:pPr>
            <a:br>
              <a:rPr lang="en-US" dirty="0"/>
            </a:br>
            <a:endParaRPr lang="en-US" dirty="0">
              <a:solidFill>
                <a:srgbClr val="333333"/>
              </a:solidFill>
            </a:endParaRPr>
          </a:p>
        </p:txBody>
      </p:sp>
      <p:pic>
        <p:nvPicPr>
          <p:cNvPr id="9" name="Picture 8">
            <a:extLst>
              <a:ext uri="{FF2B5EF4-FFF2-40B4-BE49-F238E27FC236}">
                <a16:creationId xmlns:a16="http://schemas.microsoft.com/office/drawing/2014/main" id="{48AF9B61-DCAE-804A-A414-8ADF9FFDF538}"/>
              </a:ext>
            </a:extLst>
          </p:cNvPr>
          <p:cNvPicPr>
            <a:picLocks noChangeAspect="1"/>
          </p:cNvPicPr>
          <p:nvPr/>
        </p:nvPicPr>
        <p:blipFill>
          <a:blip r:embed="rId4"/>
          <a:stretch>
            <a:fillRect/>
          </a:stretch>
        </p:blipFill>
        <p:spPr>
          <a:xfrm>
            <a:off x="2278458" y="1855690"/>
            <a:ext cx="4622800" cy="2260600"/>
          </a:xfrm>
          <a:prstGeom prst="rect">
            <a:avLst/>
          </a:prstGeom>
        </p:spPr>
      </p:pic>
    </p:spTree>
    <p:extLst>
      <p:ext uri="{BB962C8B-B14F-4D97-AF65-F5344CB8AC3E}">
        <p14:creationId xmlns:p14="http://schemas.microsoft.com/office/powerpoint/2010/main" val="53587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The</a:t>
            </a:r>
            <a:r>
              <a:rPr lang="en-US" b="1" dirty="0"/>
              <a:t> initializer </a:t>
            </a:r>
            <a:r>
              <a:rPr lang="en-US" dirty="0"/>
              <a:t>again comes first, before the loop starts. </a:t>
            </a:r>
          </a:p>
          <a:p>
            <a:r>
              <a:rPr lang="en-US" dirty="0"/>
              <a:t>The </a:t>
            </a:r>
            <a:r>
              <a:rPr lang="en-US" b="1" dirty="0"/>
              <a:t>exit-condition</a:t>
            </a:r>
            <a:r>
              <a:rPr lang="en-US" dirty="0"/>
              <a:t> comes after everything else, wrapped in parentheses and preceded by a </a:t>
            </a:r>
            <a:r>
              <a:rPr lang="en-US" b="1" dirty="0"/>
              <a:t>while</a:t>
            </a:r>
            <a:r>
              <a:rPr lang="en-US" dirty="0"/>
              <a:t> keyword. </a:t>
            </a:r>
          </a:p>
          <a:p>
            <a:r>
              <a:rPr lang="en-US" dirty="0"/>
              <a:t>In a do...while loop, the code inside the curly braces is always run </a:t>
            </a:r>
            <a:r>
              <a:rPr lang="en-US" b="1" dirty="0"/>
              <a:t>once</a:t>
            </a:r>
            <a:r>
              <a:rPr lang="en-US" dirty="0"/>
              <a:t> before the check (!!!)</a:t>
            </a:r>
            <a:br>
              <a:rPr lang="en-US" dirty="0"/>
            </a:br>
            <a:endParaRPr lang="en-US" dirty="0">
              <a:solidFill>
                <a:srgbClr val="333333"/>
              </a:solidFill>
            </a:endParaRPr>
          </a:p>
        </p:txBody>
      </p:sp>
      <p:sp>
        <p:nvSpPr>
          <p:cNvPr id="7" name="TextBox 6">
            <a:extLst>
              <a:ext uri="{FF2B5EF4-FFF2-40B4-BE49-F238E27FC236}">
                <a16:creationId xmlns:a16="http://schemas.microsoft.com/office/drawing/2014/main" id="{6483FDC4-4F75-1E42-9A83-76DC7491BD8F}"/>
              </a:ext>
            </a:extLst>
          </p:cNvPr>
          <p:cNvSpPr txBox="1"/>
          <p:nvPr/>
        </p:nvSpPr>
        <p:spPr>
          <a:xfrm>
            <a:off x="572877" y="9694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23176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Demo 6: Let's rewrite our cat listing example again to use a do...while loop:</a:t>
            </a:r>
          </a:p>
          <a:p>
            <a:pPr marL="0" indent="0">
              <a:buNone/>
            </a:pPr>
            <a:br>
              <a:rPr lang="en-US" dirty="0"/>
            </a:br>
            <a:endParaRPr lang="en-US" dirty="0">
              <a:solidFill>
                <a:srgbClr val="333333"/>
              </a:solidFill>
            </a:endParaRPr>
          </a:p>
        </p:txBody>
      </p:sp>
      <p:sp>
        <p:nvSpPr>
          <p:cNvPr id="7" name="TextBox 6">
            <a:extLst>
              <a:ext uri="{FF2B5EF4-FFF2-40B4-BE49-F238E27FC236}">
                <a16:creationId xmlns:a16="http://schemas.microsoft.com/office/drawing/2014/main" id="{6483FDC4-4F75-1E42-9A83-76DC7491BD8F}"/>
              </a:ext>
            </a:extLst>
          </p:cNvPr>
          <p:cNvSpPr txBox="1"/>
          <p:nvPr/>
        </p:nvSpPr>
        <p:spPr>
          <a:xfrm>
            <a:off x="572877" y="969484"/>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7171B150-0C17-9D49-B9F6-24BFEF174E9E}"/>
              </a:ext>
            </a:extLst>
          </p:cNvPr>
          <p:cNvPicPr>
            <a:picLocks noChangeAspect="1"/>
          </p:cNvPicPr>
          <p:nvPr/>
        </p:nvPicPr>
        <p:blipFill>
          <a:blip r:embed="rId3"/>
          <a:stretch>
            <a:fillRect/>
          </a:stretch>
        </p:blipFill>
        <p:spPr>
          <a:xfrm>
            <a:off x="2610383" y="1650458"/>
            <a:ext cx="3958950" cy="3116805"/>
          </a:xfrm>
          <a:prstGeom prst="rect">
            <a:avLst/>
          </a:prstGeom>
          <a:ln>
            <a:solidFill>
              <a:schemeClr val="accent1"/>
            </a:solidFill>
          </a:ln>
        </p:spPr>
      </p:pic>
    </p:spTree>
    <p:extLst>
      <p:ext uri="{BB962C8B-B14F-4D97-AF65-F5344CB8AC3E}">
        <p14:creationId xmlns:p14="http://schemas.microsoft.com/office/powerpoint/2010/main" val="578270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while and do…while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38</a:t>
            </a:fld>
            <a:endParaRPr lang="en-US"/>
          </a:p>
        </p:txBody>
      </p:sp>
      <p:sp>
        <p:nvSpPr>
          <p:cNvPr id="7" name="TextBox 6">
            <a:extLst>
              <a:ext uri="{FF2B5EF4-FFF2-40B4-BE49-F238E27FC236}">
                <a16:creationId xmlns:a16="http://schemas.microsoft.com/office/drawing/2014/main" id="{6483FDC4-4F75-1E42-9A83-76DC7491BD8F}"/>
              </a:ext>
            </a:extLst>
          </p:cNvPr>
          <p:cNvSpPr txBox="1"/>
          <p:nvPr/>
        </p:nvSpPr>
        <p:spPr>
          <a:xfrm>
            <a:off x="572877" y="969484"/>
            <a:ext cx="184731" cy="369332"/>
          </a:xfrm>
          <a:prstGeom prst="rect">
            <a:avLst/>
          </a:prstGeom>
          <a:noFill/>
        </p:spPr>
        <p:txBody>
          <a:bodyPr wrap="none" rtlCol="0">
            <a:spAutoFit/>
          </a:bodyPr>
          <a:lstStyle/>
          <a:p>
            <a:endParaRPr lang="en-US" dirty="0"/>
          </a:p>
        </p:txBody>
      </p:sp>
      <p:sp>
        <p:nvSpPr>
          <p:cNvPr id="10" name="Content Placeholder 9">
            <a:extLst>
              <a:ext uri="{FF2B5EF4-FFF2-40B4-BE49-F238E27FC236}">
                <a16:creationId xmlns:a16="http://schemas.microsoft.com/office/drawing/2014/main" id="{860420CB-01A8-2E45-847A-223627C31CC4}"/>
              </a:ext>
            </a:extLst>
          </p:cNvPr>
          <p:cNvSpPr>
            <a:spLocks noGrp="1"/>
          </p:cNvSpPr>
          <p:nvPr>
            <p:ph idx="1"/>
          </p:nvPr>
        </p:nvSpPr>
        <p:spPr/>
        <p:txBody>
          <a:bodyPr>
            <a:normAutofit lnSpcReduction="10000"/>
          </a:bodyPr>
          <a:lstStyle/>
          <a:p>
            <a:r>
              <a:rPr lang="en-US" b="1" dirty="0"/>
              <a:t>while</a:t>
            </a:r>
            <a:r>
              <a:rPr lang="en-US" dirty="0"/>
              <a:t> and </a:t>
            </a:r>
            <a:r>
              <a:rPr lang="en-US" b="1" dirty="0"/>
              <a:t>do…while </a:t>
            </a:r>
            <a:r>
              <a:rPr lang="en-US" dirty="0"/>
              <a:t>have very similar syntax</a:t>
            </a:r>
          </a:p>
          <a:p>
            <a:r>
              <a:rPr lang="en-US" dirty="0">
                <a:solidFill>
                  <a:srgbClr val="333333"/>
                </a:solidFill>
              </a:rPr>
              <a:t>The difference: the </a:t>
            </a:r>
            <a:r>
              <a:rPr lang="en-US" b="1" dirty="0">
                <a:solidFill>
                  <a:srgbClr val="333333"/>
                </a:solidFill>
              </a:rPr>
              <a:t>exit-condition </a:t>
            </a:r>
            <a:r>
              <a:rPr lang="en-US" dirty="0">
                <a:solidFill>
                  <a:srgbClr val="333333"/>
                </a:solidFill>
              </a:rPr>
              <a:t>comes after everything else, wrapped in parentheses and preceded by a </a:t>
            </a:r>
            <a:r>
              <a:rPr lang="en-US" dirty="0"/>
              <a:t>while</a:t>
            </a:r>
            <a:r>
              <a:rPr lang="en-US" dirty="0">
                <a:solidFill>
                  <a:srgbClr val="333333"/>
                </a:solidFill>
              </a:rPr>
              <a:t> keyword</a:t>
            </a:r>
          </a:p>
          <a:p>
            <a:r>
              <a:rPr lang="en-US" dirty="0">
                <a:solidFill>
                  <a:srgbClr val="333333"/>
                </a:solidFill>
              </a:rPr>
              <a:t>With while and do...while — as with all loops — you must make sure that the initializer is incremented or, depending on the case, decremented, so that it eventually reaches the exit condition. If not, the loop will go on forever, and either the browser will force it to stop, or it will crash. </a:t>
            </a:r>
          </a:p>
          <a:p>
            <a:r>
              <a:rPr lang="en-US" dirty="0">
                <a:solidFill>
                  <a:srgbClr val="333333"/>
                </a:solidFill>
              </a:rPr>
              <a:t>This is called an </a:t>
            </a:r>
            <a:r>
              <a:rPr lang="en-US" b="1" dirty="0">
                <a:solidFill>
                  <a:srgbClr val="333333"/>
                </a:solidFill>
              </a:rPr>
              <a:t>infinite loop</a:t>
            </a:r>
            <a:endParaRPr lang="en-US" dirty="0"/>
          </a:p>
        </p:txBody>
      </p:sp>
    </p:spTree>
    <p:extLst>
      <p:ext uri="{BB962C8B-B14F-4D97-AF65-F5344CB8AC3E}">
        <p14:creationId xmlns:p14="http://schemas.microsoft.com/office/powerpoint/2010/main" val="2289962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Which loop should i use?</a:t>
            </a:r>
          </a:p>
        </p:txBody>
      </p:sp>
      <p:sp>
        <p:nvSpPr>
          <p:cNvPr id="6" name="Title 1"/>
          <p:cNvSpPr>
            <a:spLocks noGrp="1"/>
          </p:cNvSpPr>
          <p:nvPr>
            <p:ph type="body" idx="1"/>
          </p:nvPr>
        </p:nvSpPr>
        <p:spPr/>
        <p:txBody>
          <a:bodyPr/>
          <a:lstStyle/>
          <a:p>
            <a:pPr>
              <a:defRPr/>
            </a:pPr>
            <a:r>
              <a:rPr lang="en-GB" dirty="0">
                <a:latin typeface="Arial" charset="0"/>
                <a:cs typeface="Arial" charset="0"/>
              </a:rPr>
              <a:t>Section 6</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39</a:t>
            </a:fld>
            <a:endParaRPr lang="en-US"/>
          </a:p>
        </p:txBody>
      </p:sp>
    </p:spTree>
    <p:extLst>
      <p:ext uri="{BB962C8B-B14F-4D97-AF65-F5344CB8AC3E}">
        <p14:creationId xmlns:p14="http://schemas.microsoft.com/office/powerpoint/2010/main" val="2794625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Overview</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a:latin typeface="Arial" charset="0"/>
                <a:cs typeface="Arial" charset="0"/>
              </a:rPr>
              <a:t>Section 1</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7/17/20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757988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For basic uses, for, while, and do...while loops are largely interchangeable. </a:t>
            </a:r>
          </a:p>
          <a:p>
            <a:r>
              <a:rPr lang="en-US" dirty="0">
                <a:solidFill>
                  <a:srgbClr val="333333"/>
                </a:solidFill>
              </a:rPr>
              <a:t>They can all be used to solve the </a:t>
            </a:r>
            <a:r>
              <a:rPr lang="en-US" b="1" dirty="0">
                <a:solidFill>
                  <a:srgbClr val="333333"/>
                </a:solidFill>
              </a:rPr>
              <a:t>same problems</a:t>
            </a:r>
            <a:r>
              <a:rPr lang="en-US" dirty="0">
                <a:solidFill>
                  <a:srgbClr val="333333"/>
                </a:solidFill>
              </a:rPr>
              <a:t>, and which one you use will largely depend on your </a:t>
            </a:r>
            <a:r>
              <a:rPr lang="en-US" b="1" dirty="0">
                <a:solidFill>
                  <a:srgbClr val="333333"/>
                </a:solidFill>
              </a:rPr>
              <a:t>personal</a:t>
            </a:r>
            <a:r>
              <a:rPr lang="en-US" dirty="0">
                <a:solidFill>
                  <a:srgbClr val="333333"/>
                </a:solidFill>
              </a:rPr>
              <a:t> preference — which one you find easiest to remember or most intuitive. </a:t>
            </a:r>
          </a:p>
        </p:txBody>
      </p:sp>
    </p:spTree>
    <p:extLst>
      <p:ext uri="{BB962C8B-B14F-4D97-AF65-F5344CB8AC3E}">
        <p14:creationId xmlns:p14="http://schemas.microsoft.com/office/powerpoint/2010/main" val="3366281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First </a:t>
            </a:r>
            <a:r>
              <a:rPr lang="en-US" b="1" dirty="0"/>
              <a:t>for </a:t>
            </a:r>
            <a:r>
              <a:rPr lang="en-US" dirty="0"/>
              <a:t>loop:</a:t>
            </a:r>
          </a:p>
          <a:p>
            <a:pPr marL="0" indent="0">
              <a:buNone/>
            </a:pPr>
            <a:br>
              <a:rPr lang="en-US" dirty="0"/>
            </a:br>
            <a:endParaRPr lang="en-US" dirty="0">
              <a:solidFill>
                <a:srgbClr val="333333"/>
              </a:solidFill>
            </a:endParaRPr>
          </a:p>
        </p:txBody>
      </p:sp>
      <p:pic>
        <p:nvPicPr>
          <p:cNvPr id="6" name="Picture 5">
            <a:extLst>
              <a:ext uri="{FF2B5EF4-FFF2-40B4-BE49-F238E27FC236}">
                <a16:creationId xmlns:a16="http://schemas.microsoft.com/office/drawing/2014/main" id="{4C1BCAE7-8FCD-3B4A-B684-A85F973E1C1D}"/>
              </a:ext>
            </a:extLst>
          </p:cNvPr>
          <p:cNvPicPr>
            <a:picLocks noChangeAspect="1"/>
          </p:cNvPicPr>
          <p:nvPr/>
        </p:nvPicPr>
        <p:blipFill>
          <a:blip r:embed="rId3"/>
          <a:stretch>
            <a:fillRect/>
          </a:stretch>
        </p:blipFill>
        <p:spPr>
          <a:xfrm>
            <a:off x="627458" y="1751967"/>
            <a:ext cx="7924800" cy="1574800"/>
          </a:xfrm>
          <a:prstGeom prst="rect">
            <a:avLst/>
          </a:prstGeom>
        </p:spPr>
      </p:pic>
    </p:spTree>
    <p:extLst>
      <p:ext uri="{BB962C8B-B14F-4D97-AF65-F5344CB8AC3E}">
        <p14:creationId xmlns:p14="http://schemas.microsoft.com/office/powerpoint/2010/main" val="1748705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while:</a:t>
            </a:r>
          </a:p>
          <a:p>
            <a:pPr marL="0" indent="0">
              <a:buNone/>
            </a:pPr>
            <a:br>
              <a:rPr lang="en-US" dirty="0"/>
            </a:br>
            <a:endParaRPr lang="en-US" dirty="0">
              <a:solidFill>
                <a:srgbClr val="333333"/>
              </a:solidFill>
            </a:endParaRPr>
          </a:p>
        </p:txBody>
      </p:sp>
      <p:pic>
        <p:nvPicPr>
          <p:cNvPr id="7" name="Picture 6">
            <a:extLst>
              <a:ext uri="{FF2B5EF4-FFF2-40B4-BE49-F238E27FC236}">
                <a16:creationId xmlns:a16="http://schemas.microsoft.com/office/drawing/2014/main" id="{367E18D5-0F77-5E4E-A9C5-1FDE6524AD0A}"/>
              </a:ext>
            </a:extLst>
          </p:cNvPr>
          <p:cNvPicPr>
            <a:picLocks noChangeAspect="1"/>
          </p:cNvPicPr>
          <p:nvPr/>
        </p:nvPicPr>
        <p:blipFill>
          <a:blip r:embed="rId3"/>
          <a:stretch>
            <a:fillRect/>
          </a:stretch>
        </p:blipFill>
        <p:spPr>
          <a:xfrm>
            <a:off x="2037158" y="1477764"/>
            <a:ext cx="5105400" cy="2489200"/>
          </a:xfrm>
          <a:prstGeom prst="rect">
            <a:avLst/>
          </a:prstGeom>
        </p:spPr>
      </p:pic>
    </p:spTree>
    <p:extLst>
      <p:ext uri="{BB962C8B-B14F-4D97-AF65-F5344CB8AC3E}">
        <p14:creationId xmlns:p14="http://schemas.microsoft.com/office/powerpoint/2010/main" val="2421141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do…while:</a:t>
            </a:r>
          </a:p>
          <a:p>
            <a:pPr marL="0" indent="0">
              <a:buNone/>
            </a:pPr>
            <a:br>
              <a:rPr lang="en-US" dirty="0"/>
            </a:br>
            <a:endParaRPr lang="en-US" dirty="0">
              <a:solidFill>
                <a:srgbClr val="333333"/>
              </a:solidFill>
            </a:endParaRPr>
          </a:p>
        </p:txBody>
      </p:sp>
      <p:pic>
        <p:nvPicPr>
          <p:cNvPr id="6" name="Picture 5">
            <a:extLst>
              <a:ext uri="{FF2B5EF4-FFF2-40B4-BE49-F238E27FC236}">
                <a16:creationId xmlns:a16="http://schemas.microsoft.com/office/drawing/2014/main" id="{7210ABD7-EDA9-1142-BE5A-1CD66CD1D76D}"/>
              </a:ext>
            </a:extLst>
          </p:cNvPr>
          <p:cNvPicPr>
            <a:picLocks noChangeAspect="1"/>
          </p:cNvPicPr>
          <p:nvPr/>
        </p:nvPicPr>
        <p:blipFill>
          <a:blip r:embed="rId3"/>
          <a:stretch>
            <a:fillRect/>
          </a:stretch>
        </p:blipFill>
        <p:spPr>
          <a:xfrm>
            <a:off x="2291158" y="1496814"/>
            <a:ext cx="4597400" cy="2451100"/>
          </a:xfrm>
          <a:prstGeom prst="rect">
            <a:avLst/>
          </a:prstGeom>
        </p:spPr>
      </p:pic>
    </p:spTree>
    <p:extLst>
      <p:ext uri="{BB962C8B-B14F-4D97-AF65-F5344CB8AC3E}">
        <p14:creationId xmlns:p14="http://schemas.microsoft.com/office/powerpoint/2010/main" val="4073779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We would recommend </a:t>
            </a:r>
            <a:r>
              <a:rPr lang="en-US" b="1" dirty="0"/>
              <a:t>for</a:t>
            </a:r>
            <a:r>
              <a:rPr lang="en-US" dirty="0"/>
              <a:t>, at least to begin with, as it is probably the </a:t>
            </a:r>
            <a:r>
              <a:rPr lang="en-US" b="1" dirty="0"/>
              <a:t>easiest</a:t>
            </a:r>
            <a:r>
              <a:rPr lang="en-US" dirty="0"/>
              <a:t> for remembering everything </a:t>
            </a:r>
          </a:p>
          <a:p>
            <a:r>
              <a:rPr lang="en-US" dirty="0"/>
              <a:t>The </a:t>
            </a:r>
            <a:r>
              <a:rPr lang="en-US" b="1" dirty="0"/>
              <a:t>initializer</a:t>
            </a:r>
            <a:r>
              <a:rPr lang="en-US" dirty="0"/>
              <a:t>, </a:t>
            </a:r>
            <a:r>
              <a:rPr lang="en-US" b="1" dirty="0"/>
              <a:t>exit-condition</a:t>
            </a:r>
            <a:r>
              <a:rPr lang="en-US" dirty="0"/>
              <a:t>, and </a:t>
            </a:r>
            <a:r>
              <a:rPr lang="en-US" b="1" dirty="0"/>
              <a:t>final-expression </a:t>
            </a:r>
            <a:r>
              <a:rPr lang="en-US" dirty="0"/>
              <a:t>all have to go neatly into the parentheses, so it is easy to see where they are and check that you aren't missing them.</a:t>
            </a:r>
            <a:endParaRPr lang="en-US" dirty="0">
              <a:solidFill>
                <a:srgbClr val="333333"/>
              </a:solidFill>
            </a:endParaRPr>
          </a:p>
        </p:txBody>
      </p:sp>
    </p:spTree>
    <p:extLst>
      <p:ext uri="{BB962C8B-B14F-4D97-AF65-F5344CB8AC3E}">
        <p14:creationId xmlns:p14="http://schemas.microsoft.com/office/powerpoint/2010/main" val="1422305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Which loop should </a:t>
            </a:r>
            <a:r>
              <a:rPr lang="en-US" altLang="en-US" sz="2400" dirty="0" err="1"/>
              <a:t>i</a:t>
            </a:r>
            <a:r>
              <a:rPr lang="en-US" altLang="en-US" sz="2400" dirty="0"/>
              <a:t> use?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pPr lvl="0"/>
            <a:r>
              <a:rPr lang="en-US" dirty="0">
                <a:solidFill>
                  <a:srgbClr val="333333"/>
                </a:solidFill>
              </a:rPr>
              <a:t>For basic uses, </a:t>
            </a:r>
            <a:r>
              <a:rPr lang="en-US" b="1" dirty="0">
                <a:solidFill>
                  <a:srgbClr val="333333"/>
                </a:solidFill>
              </a:rPr>
              <a:t>for</a:t>
            </a:r>
            <a:r>
              <a:rPr lang="en-US" dirty="0">
                <a:solidFill>
                  <a:srgbClr val="333333"/>
                </a:solidFill>
              </a:rPr>
              <a:t>, </a:t>
            </a:r>
            <a:r>
              <a:rPr lang="en-US" b="1" dirty="0">
                <a:solidFill>
                  <a:srgbClr val="333333"/>
                </a:solidFill>
              </a:rPr>
              <a:t>while</a:t>
            </a:r>
            <a:r>
              <a:rPr lang="en-US" dirty="0">
                <a:solidFill>
                  <a:srgbClr val="333333"/>
                </a:solidFill>
              </a:rPr>
              <a:t>, and </a:t>
            </a:r>
            <a:r>
              <a:rPr lang="en-US" b="1" dirty="0">
                <a:solidFill>
                  <a:srgbClr val="333333"/>
                </a:solidFill>
              </a:rPr>
              <a:t>do...while</a:t>
            </a:r>
            <a:r>
              <a:rPr lang="en-US" dirty="0">
                <a:solidFill>
                  <a:srgbClr val="333333"/>
                </a:solidFill>
              </a:rPr>
              <a:t> loops are largely interchangeable. </a:t>
            </a:r>
          </a:p>
          <a:p>
            <a:pPr lvl="0"/>
            <a:r>
              <a:rPr lang="en-US" dirty="0">
                <a:solidFill>
                  <a:srgbClr val="333333"/>
                </a:solidFill>
              </a:rPr>
              <a:t>They can all be used to solve the same problems, and which one you use will largely depend on your personal preference — which one you find easiest to remember or most intuitive.</a:t>
            </a:r>
          </a:p>
          <a:p>
            <a:pPr lvl="0"/>
            <a:r>
              <a:rPr lang="en-US" b="1" dirty="0">
                <a:solidFill>
                  <a:srgbClr val="333333"/>
                </a:solidFill>
              </a:rPr>
              <a:t>for</a:t>
            </a:r>
            <a:r>
              <a:rPr lang="en-US" dirty="0">
                <a:solidFill>
                  <a:srgbClr val="333333"/>
                </a:solidFill>
              </a:rPr>
              <a:t> is the recommended loop for beginner (and when looping arrays)</a:t>
            </a:r>
          </a:p>
        </p:txBody>
      </p:sp>
    </p:spTree>
    <p:extLst>
      <p:ext uri="{BB962C8B-B14F-4D97-AF65-F5344CB8AC3E}">
        <p14:creationId xmlns:p14="http://schemas.microsoft.com/office/powerpoint/2010/main" val="3406919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solidFill>
                  <a:schemeClr val="accent6">
                    <a:lumMod val="75000"/>
                  </a:schemeClr>
                </a:solidFill>
                <a:cs typeface="Arial"/>
              </a:rPr>
              <a:t>Thank you</a:t>
            </a:r>
          </a:p>
        </p:txBody>
      </p:sp>
      <p:sp>
        <p:nvSpPr>
          <p:cNvPr id="4" name="Subtitle 3"/>
          <p:cNvSpPr>
            <a:spLocks noGrp="1"/>
          </p:cNvSpPr>
          <p:nvPr>
            <p:ph type="subTitle" idx="1"/>
          </p:nvPr>
        </p:nvSpPr>
        <p:spPr/>
        <p:txBody>
          <a:bodyPr/>
          <a:lstStyle/>
          <a:p>
            <a:r>
              <a:rPr lang="en-US" dirty="0"/>
              <a:t>Q&amp;A</a:t>
            </a:r>
          </a:p>
        </p:txBody>
      </p:sp>
      <p:sp>
        <p:nvSpPr>
          <p:cNvPr id="3" name="Date Placeholder 2"/>
          <p:cNvSpPr>
            <a:spLocks noGrp="1"/>
          </p:cNvSpPr>
          <p:nvPr>
            <p:ph type="dt" sz="half" idx="10"/>
          </p:nvPr>
        </p:nvSpPr>
        <p:spPr/>
        <p:txBody>
          <a:bodyPr/>
          <a:lstStyle/>
          <a:p>
            <a:fld id="{A6E310CF-D8EB-4339-A038-1E0E0D4A410F}" type="datetime1">
              <a:rPr lang="en-US" smtClean="0"/>
              <a:t>7/17/20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46</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2123658"/>
          </a:xfrm>
          <a:prstGeom prst="rect">
            <a:avLst/>
          </a:prstGeom>
        </p:spPr>
        <p:txBody>
          <a:bodyPr wrap="square">
            <a:sp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Programming languages are very useful for rapidly completing repetitive tasks, for example: compute sum, product of an array</a:t>
            </a:r>
          </a:p>
          <a:p>
            <a:pPr marL="285750" indent="-285750">
              <a:buFont typeface="Arial" panose="020B0604020202020204" pitchFamily="34" charset="0"/>
              <a:buChar char="•"/>
            </a:pPr>
            <a:r>
              <a:rPr lang="en-US" sz="2200" dirty="0">
                <a:solidFill>
                  <a:srgbClr val="333333"/>
                </a:solidFill>
                <a:latin typeface="Arial" panose="020B0604020202020204" pitchFamily="34" charset="0"/>
              </a:rPr>
              <a:t>Programming loops are all to do with doing the same thing over and over again — which is termed </a:t>
            </a:r>
            <a:r>
              <a:rPr lang="en-US" sz="2200" b="1" dirty="0">
                <a:solidFill>
                  <a:srgbClr val="333333"/>
                </a:solidFill>
                <a:latin typeface="Arial" panose="020B0604020202020204" pitchFamily="34" charset="0"/>
              </a:rPr>
              <a:t>iteration</a:t>
            </a:r>
            <a:r>
              <a:rPr lang="en-US" sz="2200" dirty="0">
                <a:solidFill>
                  <a:srgbClr val="333333"/>
                </a:solidFill>
                <a:latin typeface="Arial" panose="020B0604020202020204" pitchFamily="34" charset="0"/>
              </a:rPr>
              <a:t> in programming speak.</a:t>
            </a:r>
            <a:br>
              <a:rPr lang="en-US" sz="2200" dirty="0"/>
            </a:br>
            <a:endParaRPr 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664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644057"/>
            <a:ext cx="86225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Arial" panose="020B0604020202020204" pitchFamily="34" charset="0"/>
              </a:rPr>
              <a:t>Let's consider the case of a farmer that is making sure he has enough food to feed his family for the week. He might use the following loop to achieve this:</a:t>
            </a:r>
          </a:p>
          <a:p>
            <a:br>
              <a:rPr lang="en-US" dirty="0"/>
            </a:br>
            <a:endParaRPr lang="en-US" dirty="0"/>
          </a:p>
        </p:txBody>
      </p:sp>
      <p:pic>
        <p:nvPicPr>
          <p:cNvPr id="8" name="Picture 7">
            <a:extLst>
              <a:ext uri="{FF2B5EF4-FFF2-40B4-BE49-F238E27FC236}">
                <a16:creationId xmlns:a16="http://schemas.microsoft.com/office/drawing/2014/main" id="{29C1490F-08FF-2149-B445-A1A07EF62903}"/>
              </a:ext>
            </a:extLst>
          </p:cNvPr>
          <p:cNvPicPr>
            <a:picLocks noChangeAspect="1"/>
          </p:cNvPicPr>
          <p:nvPr/>
        </p:nvPicPr>
        <p:blipFill>
          <a:blip r:embed="rId3"/>
          <a:stretch>
            <a:fillRect/>
          </a:stretch>
        </p:blipFill>
        <p:spPr>
          <a:xfrm>
            <a:off x="1671637" y="1244221"/>
            <a:ext cx="5715000" cy="3568700"/>
          </a:xfrm>
          <a:prstGeom prst="rect">
            <a:avLst/>
          </a:prstGeom>
        </p:spPr>
      </p:pic>
    </p:spTree>
    <p:extLst>
      <p:ext uri="{BB962C8B-B14F-4D97-AF65-F5344CB8AC3E}">
        <p14:creationId xmlns:p14="http://schemas.microsoft.com/office/powerpoint/2010/main" val="185819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1384995"/>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333333"/>
                </a:solidFill>
                <a:latin typeface="Arial" panose="020B0604020202020204" pitchFamily="34" charset="0"/>
              </a:rPr>
              <a:t>A loop usually has one or more of the following features:</a:t>
            </a:r>
          </a:p>
          <a:p>
            <a:pPr marL="800100" lvl="1" indent="-342900">
              <a:buFont typeface="+mj-lt"/>
              <a:buAutoNum type="arabicPeriod"/>
            </a:pPr>
            <a:r>
              <a:rPr lang="en-US" sz="2000" dirty="0">
                <a:solidFill>
                  <a:srgbClr val="333333"/>
                </a:solidFill>
                <a:latin typeface="Arial" panose="020B0604020202020204" pitchFamily="34" charset="0"/>
              </a:rPr>
              <a:t>A </a:t>
            </a:r>
            <a:r>
              <a:rPr lang="en-US" sz="2000" b="1" dirty="0">
                <a:solidFill>
                  <a:srgbClr val="333333"/>
                </a:solidFill>
                <a:latin typeface="Arial" panose="020B0604020202020204" pitchFamily="34" charset="0"/>
              </a:rPr>
              <a:t>counter</a:t>
            </a:r>
          </a:p>
          <a:p>
            <a:pPr marL="800100" lvl="1" indent="-342900">
              <a:buFont typeface="+mj-lt"/>
              <a:buAutoNum type="arabicPeriod"/>
            </a:pPr>
            <a:r>
              <a:rPr lang="en-US" sz="2000" dirty="0">
                <a:solidFill>
                  <a:srgbClr val="333333"/>
                </a:solidFill>
                <a:latin typeface="Arial" panose="020B0604020202020204" pitchFamily="34" charset="0"/>
              </a:rPr>
              <a:t>An </a:t>
            </a:r>
            <a:r>
              <a:rPr lang="en-US" sz="2000" b="1" dirty="0">
                <a:solidFill>
                  <a:srgbClr val="333333"/>
                </a:solidFill>
                <a:latin typeface="Arial" panose="020B0604020202020204" pitchFamily="34" charset="0"/>
              </a:rPr>
              <a:t>exit condition</a:t>
            </a:r>
          </a:p>
          <a:p>
            <a:pPr marL="800100" lvl="1" indent="-342900">
              <a:buFont typeface="+mj-lt"/>
              <a:buAutoNum type="arabicPeriod"/>
            </a:pPr>
            <a:r>
              <a:rPr lang="en-US" sz="2000" dirty="0">
                <a:solidFill>
                  <a:srgbClr val="333333"/>
                </a:solidFill>
                <a:latin typeface="Arial" panose="020B0604020202020204" pitchFamily="34" charset="0"/>
              </a:rPr>
              <a:t>An </a:t>
            </a:r>
            <a:r>
              <a:rPr lang="en-US" sz="2000" b="1" dirty="0">
                <a:solidFill>
                  <a:srgbClr val="333333"/>
                </a:solidFill>
                <a:latin typeface="Arial" panose="020B0604020202020204" pitchFamily="34" charset="0"/>
              </a:rPr>
              <a:t>iterator</a:t>
            </a:r>
            <a:endParaRPr lang="en-US" sz="2000" dirty="0"/>
          </a:p>
        </p:txBody>
      </p:sp>
    </p:spTree>
    <p:extLst>
      <p:ext uri="{BB962C8B-B14F-4D97-AF65-F5344CB8AC3E}">
        <p14:creationId xmlns:p14="http://schemas.microsoft.com/office/powerpoint/2010/main" val="246178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646331"/>
          </a:xfrm>
          <a:prstGeom prst="rect">
            <a:avLst/>
          </a:prstGeom>
        </p:spPr>
        <p:txBody>
          <a:bodyPr wrap="square">
            <a:spAutoFit/>
          </a:bodyPr>
          <a:lstStyle/>
          <a:p>
            <a:r>
              <a:rPr lang="en-US" dirty="0">
                <a:solidFill>
                  <a:srgbClr val="333333"/>
                </a:solidFill>
                <a:latin typeface="Arial" panose="020B0604020202020204" pitchFamily="34" charset="0"/>
              </a:rPr>
              <a:t>In </a:t>
            </a:r>
            <a:r>
              <a:rPr lang="en-US" dirty="0">
                <a:solidFill>
                  <a:srgbClr val="3D7E9A"/>
                </a:solidFill>
                <a:latin typeface="Arial" panose="020B0604020202020204" pitchFamily="34" charset="0"/>
                <a:hlinkClick r:id="rId3">
                  <a:extLst>
                    <a:ext uri="{A12FA001-AC4F-418D-AE19-62706E023703}">
                      <ahyp:hlinkClr xmlns:ahyp="http://schemas.microsoft.com/office/drawing/2018/hyperlinkcolor" val="tx"/>
                    </a:ext>
                  </a:extLst>
                </a:hlinkClick>
              </a:rPr>
              <a:t>pseudocode</a:t>
            </a:r>
            <a:r>
              <a:rPr lang="en-US" dirty="0">
                <a:solidFill>
                  <a:srgbClr val="333333"/>
                </a:solidFill>
                <a:latin typeface="Arial" panose="020B0604020202020204" pitchFamily="34" charset="0"/>
              </a:rPr>
              <a:t>, this would look something like the following:</a:t>
            </a:r>
            <a:br>
              <a:rPr lang="en-US" dirty="0"/>
            </a:br>
            <a:endParaRPr lang="en-US" dirty="0"/>
          </a:p>
        </p:txBody>
      </p:sp>
      <p:pic>
        <p:nvPicPr>
          <p:cNvPr id="6" name="Picture 5">
            <a:extLst>
              <a:ext uri="{FF2B5EF4-FFF2-40B4-BE49-F238E27FC236}">
                <a16:creationId xmlns:a16="http://schemas.microsoft.com/office/drawing/2014/main" id="{E3C3CE5B-6823-424A-A703-A9A03385CF33}"/>
              </a:ext>
            </a:extLst>
          </p:cNvPr>
          <p:cNvPicPr>
            <a:picLocks noChangeAspect="1"/>
          </p:cNvPicPr>
          <p:nvPr/>
        </p:nvPicPr>
        <p:blipFill>
          <a:blip r:embed="rId4"/>
          <a:stretch>
            <a:fillRect/>
          </a:stretch>
        </p:blipFill>
        <p:spPr>
          <a:xfrm>
            <a:off x="754458" y="1313073"/>
            <a:ext cx="7670800" cy="3200400"/>
          </a:xfrm>
          <a:prstGeom prst="rect">
            <a:avLst/>
          </a:prstGeom>
        </p:spPr>
      </p:pic>
    </p:spTree>
    <p:extLst>
      <p:ext uri="{BB962C8B-B14F-4D97-AF65-F5344CB8AC3E}">
        <p14:creationId xmlns:p14="http://schemas.microsoft.com/office/powerpoint/2010/main" val="314158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Why loop?</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7/17/20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9</a:t>
            </a:fld>
            <a:endParaRPr lang="en-US"/>
          </a:p>
        </p:txBody>
      </p:sp>
      <p:sp>
        <p:nvSpPr>
          <p:cNvPr id="7" name="Rectangle 6">
            <a:extLst>
              <a:ext uri="{FF2B5EF4-FFF2-40B4-BE49-F238E27FC236}">
                <a16:creationId xmlns:a16="http://schemas.microsoft.com/office/drawing/2014/main" id="{FD0AE706-77EE-714B-85AD-77C7A32565AE}"/>
              </a:ext>
            </a:extLst>
          </p:cNvPr>
          <p:cNvSpPr/>
          <p:nvPr/>
        </p:nvSpPr>
        <p:spPr>
          <a:xfrm>
            <a:off x="278605" y="853062"/>
            <a:ext cx="8622507" cy="1785104"/>
          </a:xfrm>
          <a:prstGeom prst="rect">
            <a:avLst/>
          </a:prstGeom>
        </p:spPr>
        <p:txBody>
          <a:bodyPr wrap="square">
            <a:spAutoFit/>
          </a:bodyPr>
          <a:lstStyle/>
          <a:p>
            <a:pPr marL="285750" indent="-285750">
              <a:buFont typeface="Arial" panose="020B0604020202020204" pitchFamily="34" charset="0"/>
              <a:buChar char="•"/>
            </a:pPr>
            <a:r>
              <a:rPr lang="en-US" sz="2200" b="1" dirty="0">
                <a:solidFill>
                  <a:srgbClr val="333333"/>
                </a:solidFill>
                <a:latin typeface="Arial" panose="020B0604020202020204" pitchFamily="34" charset="0"/>
              </a:rPr>
              <a:t>loops are all to do with doing the same thing over and over again</a:t>
            </a:r>
            <a:r>
              <a:rPr lang="en-US" sz="2200" dirty="0">
                <a:solidFill>
                  <a:srgbClr val="333333"/>
                </a:solidFill>
                <a:latin typeface="Arial" panose="020B0604020202020204" pitchFamily="34" charset="0"/>
              </a:rPr>
              <a:t>, which is great for </a:t>
            </a:r>
            <a:r>
              <a:rPr lang="en-US" sz="2200" b="1" dirty="0">
                <a:solidFill>
                  <a:srgbClr val="333333"/>
                </a:solidFill>
                <a:latin typeface="Arial" panose="020B0604020202020204" pitchFamily="34" charset="0"/>
              </a:rPr>
              <a:t>rapidly completing repetitive tasks</a:t>
            </a:r>
            <a:r>
              <a:rPr lang="en-US" sz="2200" dirty="0">
                <a:solidFill>
                  <a:srgbClr val="333333"/>
                </a:solidFill>
                <a:latin typeface="Arial" panose="020B0604020202020204" pitchFamily="34" charset="0"/>
              </a:rPr>
              <a:t>.</a:t>
            </a:r>
          </a:p>
          <a:p>
            <a:pPr marL="285750" indent="-285750">
              <a:buFont typeface="Arial" panose="020B0604020202020204" pitchFamily="34" charset="0"/>
              <a:buChar char="•"/>
            </a:pPr>
            <a:r>
              <a:rPr lang="en-US" sz="2200" dirty="0">
                <a:solidFill>
                  <a:srgbClr val="333333"/>
                </a:solidFill>
                <a:latin typeface="Arial" panose="020B0604020202020204" pitchFamily="34" charset="0"/>
              </a:rPr>
              <a:t>Loops are what make you into a Programmer</a:t>
            </a:r>
          </a:p>
          <a:p>
            <a:pPr marL="285750" indent="-285750">
              <a:buFont typeface="Arial" panose="020B0604020202020204" pitchFamily="34" charset="0"/>
              <a:buChar char="•"/>
            </a:pPr>
            <a:r>
              <a:rPr lang="en-US" sz="2200" dirty="0">
                <a:solidFill>
                  <a:srgbClr val="333333"/>
                </a:solidFill>
                <a:latin typeface="Arial" panose="020B0604020202020204" pitchFamily="34" charset="0"/>
              </a:rPr>
              <a:t>Remember what Bill Gates said?</a:t>
            </a:r>
          </a:p>
          <a:p>
            <a:pPr marL="285750" indent="-285750">
              <a:buFont typeface="Arial" panose="020B0604020202020204" pitchFamily="34" charset="0"/>
              <a:buChar char="•"/>
            </a:pPr>
            <a:endParaRPr lang="en-US" sz="2200" dirty="0">
              <a:solidFill>
                <a:srgbClr val="333333"/>
              </a:solidFill>
              <a:latin typeface="Arial" panose="020B0604020202020204" pitchFamily="34" charset="0"/>
            </a:endParaRPr>
          </a:p>
        </p:txBody>
      </p:sp>
      <p:pic>
        <p:nvPicPr>
          <p:cNvPr id="6" name="Picture 5">
            <a:extLst>
              <a:ext uri="{FF2B5EF4-FFF2-40B4-BE49-F238E27FC236}">
                <a16:creationId xmlns:a16="http://schemas.microsoft.com/office/drawing/2014/main" id="{82C2BEBB-1AF1-6E4C-AF93-EF70D59D18E4}"/>
              </a:ext>
            </a:extLst>
          </p:cNvPr>
          <p:cNvPicPr>
            <a:picLocks noChangeAspect="1"/>
          </p:cNvPicPr>
          <p:nvPr/>
        </p:nvPicPr>
        <p:blipFill>
          <a:blip r:embed="rId3"/>
          <a:stretch>
            <a:fillRect/>
          </a:stretch>
        </p:blipFill>
        <p:spPr>
          <a:xfrm>
            <a:off x="2326949" y="2353493"/>
            <a:ext cx="4525818" cy="2413770"/>
          </a:xfrm>
          <a:prstGeom prst="rect">
            <a:avLst/>
          </a:prstGeom>
        </p:spPr>
      </p:pic>
    </p:spTree>
    <p:extLst>
      <p:ext uri="{BB962C8B-B14F-4D97-AF65-F5344CB8AC3E}">
        <p14:creationId xmlns:p14="http://schemas.microsoft.com/office/powerpoint/2010/main" val="1526858741"/>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8489</TotalTime>
  <Words>3892</Words>
  <Application>Microsoft Macintosh PowerPoint</Application>
  <PresentationFormat>On-screen Show (16:9)</PresentationFormat>
  <Paragraphs>365</Paragraphs>
  <Slides>46</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Wingdings</vt:lpstr>
      <vt:lpstr>x-locale-heading-primary</vt:lpstr>
      <vt:lpstr>Template_Internal_Course</vt:lpstr>
      <vt:lpstr>JavaScript Essentials</vt:lpstr>
      <vt:lpstr>Table of Contents</vt:lpstr>
      <vt:lpstr>Lesson Objectives</vt:lpstr>
      <vt:lpstr>Overview</vt:lpstr>
      <vt:lpstr>Overview</vt:lpstr>
      <vt:lpstr>Overview</vt:lpstr>
      <vt:lpstr>Overview</vt:lpstr>
      <vt:lpstr>Overview</vt:lpstr>
      <vt:lpstr>Overview – Why loop?</vt:lpstr>
      <vt:lpstr>Overview – Why loop?</vt:lpstr>
      <vt:lpstr>Overview – Why loop?</vt:lpstr>
      <vt:lpstr>Overview – Why loop?</vt:lpstr>
      <vt:lpstr>Overview – Summary</vt:lpstr>
      <vt:lpstr>Famous for loop</vt:lpstr>
      <vt:lpstr>Famous for loop</vt:lpstr>
      <vt:lpstr>Famous for loop</vt:lpstr>
      <vt:lpstr>Famous for loop</vt:lpstr>
      <vt:lpstr>Famous for loop - Important</vt:lpstr>
      <vt:lpstr>Famous for loop - Overview</vt:lpstr>
      <vt:lpstr>Break the loops</vt:lpstr>
      <vt:lpstr>Break the loops</vt:lpstr>
      <vt:lpstr>Break the loops - Example</vt:lpstr>
      <vt:lpstr>Break the loops – Practice 1</vt:lpstr>
      <vt:lpstr>Break the loops - Overview</vt:lpstr>
      <vt:lpstr>Skip iterations with continue</vt:lpstr>
      <vt:lpstr>Skip iterations with continue</vt:lpstr>
      <vt:lpstr>Skip iterations with continue</vt:lpstr>
      <vt:lpstr>Skip iterations with continue - Summary</vt:lpstr>
      <vt:lpstr>while and do…while</vt:lpstr>
      <vt:lpstr>while and do…while</vt:lpstr>
      <vt:lpstr>while and do…while</vt:lpstr>
      <vt:lpstr>while and do…while</vt:lpstr>
      <vt:lpstr>while and do…while</vt:lpstr>
      <vt:lpstr>while and do…while</vt:lpstr>
      <vt:lpstr>while and do…while</vt:lpstr>
      <vt:lpstr>while and do…while</vt:lpstr>
      <vt:lpstr>while and do…while</vt:lpstr>
      <vt:lpstr>while and do…while - Overview</vt:lpstr>
      <vt:lpstr>Which loop should i use?</vt:lpstr>
      <vt:lpstr>Which loop should i use?</vt:lpstr>
      <vt:lpstr>Which loop should i use?</vt:lpstr>
      <vt:lpstr>Which loop should i use?</vt:lpstr>
      <vt:lpstr>Which loop should i use?</vt:lpstr>
      <vt:lpstr>Which loop should i use?</vt:lpstr>
      <vt:lpstr>Which loop should i use? - Overview</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Tran Quang Duong (FA.HN)</cp:lastModifiedBy>
  <cp:revision>3136</cp:revision>
  <dcterms:created xsi:type="dcterms:W3CDTF">2015-08-31T01:44:46Z</dcterms:created>
  <dcterms:modified xsi:type="dcterms:W3CDTF">2020-07-17T08:54:00Z</dcterms:modified>
</cp:coreProperties>
</file>